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2"/>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72" r:id="rId14"/>
    <p:sldId id="273" r:id="rId15"/>
    <p:sldId id="269" r:id="rId16"/>
    <p:sldId id="270" r:id="rId17"/>
    <p:sldId id="271" r:id="rId18"/>
    <p:sldId id="274" r:id="rId19"/>
    <p:sldId id="275" r:id="rId20"/>
    <p:sldId id="276" r:id="rId21"/>
    <p:sldId id="263" r:id="rId22"/>
    <p:sldId id="278" r:id="rId23"/>
    <p:sldId id="279" r:id="rId24"/>
    <p:sldId id="280" r:id="rId25"/>
    <p:sldId id="281" r:id="rId26"/>
    <p:sldId id="282" r:id="rId27"/>
    <p:sldId id="283" r:id="rId28"/>
    <p:sldId id="284" r:id="rId29"/>
    <p:sldId id="285" r:id="rId30"/>
    <p:sldId id="286" r:id="rId31"/>
    <p:sldId id="287" r:id="rId32"/>
    <p:sldId id="288" r:id="rId33"/>
    <p:sldId id="277" r:id="rId34"/>
    <p:sldId id="289" r:id="rId35"/>
    <p:sldId id="290" r:id="rId36"/>
    <p:sldId id="291" r:id="rId37"/>
    <p:sldId id="292" r:id="rId38"/>
    <p:sldId id="293" r:id="rId39"/>
    <p:sldId id="294" r:id="rId40"/>
    <p:sldId id="295" r:id="rId41"/>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644"/>
    <p:restoredTop sz="95775"/>
  </p:normalViewPr>
  <p:slideViewPr>
    <p:cSldViewPr>
      <p:cViewPr varScale="1">
        <p:scale>
          <a:sx n="106" d="100"/>
          <a:sy n="106" d="100"/>
        </p:scale>
        <p:origin x="1296" y="1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hdphoto3.wdp>
</file>

<file path=ppt/media/hdphoto4.wdp>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png>
</file>

<file path=ppt/media/image22.png>
</file>

<file path=ppt/media/image23.tiff>
</file>

<file path=ppt/media/image24.tiff>
</file>

<file path=ppt/media/image25.tiff>
</file>

<file path=ppt/media/image26.tiff>
</file>

<file path=ppt/media/image27.tiff>
</file>

<file path=ppt/media/image28.tiff>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2E9A9DA-9ADB-48B0-A348-115B820388AF}" type="datetimeFigureOut">
              <a:rPr lang="pt-BR" smtClean="0"/>
              <a:pPr/>
              <a:t>08/04/2021</a:t>
            </a:fld>
            <a:endParaRPr lang="pt-BR"/>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B9A16E-9F81-4BE3-A373-8587A68DA0CB}" type="slidenum">
              <a:rPr lang="pt-BR" smtClean="0"/>
              <a:pPr/>
              <a:t>‹#›</a:t>
            </a:fld>
            <a:endParaRPr lang="pt-B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 dirty="0"/>
              <a:t>A ideia básica que norteia esse tipo de análise é o exame de operações em conjunto (e não individualmente), de modo que as poucas operações dispendiosas quando combinadas com muitas operações menos onerosas resultem numa boa avaliação de desempenho quando se considera uma longa sequência de operações. </a:t>
            </a:r>
          </a:p>
          <a:p>
            <a:endParaRPr lang="pt-BR" dirty="0"/>
          </a:p>
        </p:txBody>
      </p:sp>
      <p:sp>
        <p:nvSpPr>
          <p:cNvPr id="4" name="Slide Number Placeholder 3"/>
          <p:cNvSpPr>
            <a:spLocks noGrp="1"/>
          </p:cNvSpPr>
          <p:nvPr>
            <p:ph type="sldNum" sz="quarter" idx="5"/>
          </p:nvPr>
        </p:nvSpPr>
        <p:spPr/>
        <p:txBody>
          <a:bodyPr/>
          <a:lstStyle/>
          <a:p>
            <a:fld id="{BFB9A16E-9F81-4BE3-A373-8587A68DA0CB}" type="slidenum">
              <a:rPr lang="pt-BR" smtClean="0"/>
              <a:pPr/>
              <a:t>3</a:t>
            </a:fld>
            <a:endParaRPr lang="pt-BR"/>
          </a:p>
        </p:txBody>
      </p:sp>
    </p:spTree>
    <p:extLst>
      <p:ext uri="{BB962C8B-B14F-4D97-AF65-F5344CB8AC3E}">
        <p14:creationId xmlns:p14="http://schemas.microsoft.com/office/powerpoint/2010/main" val="3871231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BFB9A16E-9F81-4BE3-A373-8587A68DA0CB}" type="slidenum">
              <a:rPr lang="pt-BR" smtClean="0"/>
              <a:pPr/>
              <a:t>4</a:t>
            </a:fld>
            <a:endParaRPr lang="pt-BR"/>
          </a:p>
        </p:txBody>
      </p:sp>
    </p:spTree>
    <p:extLst>
      <p:ext uri="{BB962C8B-B14F-4D97-AF65-F5344CB8AC3E}">
        <p14:creationId xmlns:p14="http://schemas.microsoft.com/office/powerpoint/2010/main" val="3059648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 sz="1200" kern="1200" dirty="0">
                <a:solidFill>
                  <a:schemeClr val="tx1"/>
                </a:solidFill>
                <a:effectLst/>
                <a:latin typeface="+mn-lt"/>
                <a:ea typeface="+mn-ea"/>
                <a:cs typeface="+mn-cs"/>
              </a:rPr>
              <a:t>O </a:t>
            </a:r>
            <a:r>
              <a:rPr lang="pt" sz="1200" b="1" kern="1200" dirty="0">
                <a:solidFill>
                  <a:schemeClr val="tx1"/>
                </a:solidFill>
                <a:effectLst/>
                <a:latin typeface="+mn-lt"/>
                <a:ea typeface="+mn-ea"/>
                <a:cs typeface="+mn-cs"/>
              </a:rPr>
              <a:t>custo amortizado </a:t>
            </a:r>
            <a:r>
              <a:rPr lang="pt" sz="1200" kern="1200" dirty="0">
                <a:solidFill>
                  <a:schemeClr val="tx1"/>
                </a:solidFill>
                <a:effectLst/>
                <a:latin typeface="+mn-lt"/>
                <a:ea typeface="+mn-ea"/>
                <a:cs typeface="+mn-cs"/>
              </a:rPr>
              <a:t>de uma sequência de </a:t>
            </a:r>
            <a:r>
              <a:rPr lang="pt" sz="1200" i="1" kern="1200" dirty="0">
                <a:solidFill>
                  <a:schemeClr val="tx1"/>
                </a:solidFill>
                <a:effectLst/>
                <a:latin typeface="+mn-lt"/>
                <a:ea typeface="+mn-ea"/>
                <a:cs typeface="+mn-cs"/>
              </a:rPr>
              <a:t>m </a:t>
            </a:r>
            <a:r>
              <a:rPr lang="pt" sz="1200" kern="1200" dirty="0">
                <a:solidFill>
                  <a:schemeClr val="tx1"/>
                </a:solidFill>
                <a:effectLst/>
                <a:latin typeface="+mn-lt"/>
                <a:ea typeface="+mn-ea"/>
                <a:cs typeface="+mn-cs"/>
              </a:rPr>
              <a:t>operações é o custo total dessa sequência dividido por </a:t>
            </a:r>
            <a:r>
              <a:rPr lang="pt" sz="1200" i="1" kern="1200" dirty="0">
                <a:solidFill>
                  <a:schemeClr val="tx1"/>
                </a:solidFill>
                <a:effectLst/>
                <a:latin typeface="+mn-lt"/>
                <a:ea typeface="+mn-ea"/>
                <a:cs typeface="+mn-cs"/>
              </a:rPr>
              <a:t>m</a:t>
            </a:r>
            <a:r>
              <a:rPr lang="pt" sz="1200" kern="1200" dirty="0">
                <a:solidFill>
                  <a:schemeClr val="tx1"/>
                </a:solidFill>
                <a:effectLst/>
                <a:latin typeface="+mn-lt"/>
                <a:ea typeface="+mn-ea"/>
                <a:cs typeface="+mn-cs"/>
              </a:rPr>
              <a:t>. Ou seja, quando uma sequência de </a:t>
            </a:r>
            <a:r>
              <a:rPr lang="pt" sz="1200" i="1" kern="1200" dirty="0">
                <a:solidFill>
                  <a:schemeClr val="tx1"/>
                </a:solidFill>
                <a:effectLst/>
                <a:latin typeface="+mn-lt"/>
                <a:ea typeface="+mn-ea"/>
                <a:cs typeface="+mn-cs"/>
              </a:rPr>
              <a:t>m </a:t>
            </a:r>
            <a:r>
              <a:rPr lang="pt" sz="1200" kern="1200" dirty="0">
                <a:solidFill>
                  <a:schemeClr val="tx1"/>
                </a:solidFill>
                <a:effectLst/>
                <a:latin typeface="+mn-lt"/>
                <a:ea typeface="+mn-ea"/>
                <a:cs typeface="+mn-cs"/>
              </a:rPr>
              <a:t>operações apresenta custo total igual a </a:t>
            </a:r>
            <a:r>
              <a:rPr lang="pt" sz="1200" i="1" kern="1200" dirty="0" err="1">
                <a:solidFill>
                  <a:schemeClr val="tx1"/>
                </a:solidFill>
                <a:effectLst/>
                <a:latin typeface="+mn-lt"/>
                <a:ea typeface="+mn-ea"/>
                <a:cs typeface="+mn-cs"/>
              </a:rPr>
              <a:t>θ</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m·f</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n</a:t>
            </a:r>
            <a:r>
              <a:rPr lang="pt" sz="1200" i="1" kern="1200" dirty="0">
                <a:solidFill>
                  <a:schemeClr val="tx1"/>
                </a:solidFill>
                <a:effectLst/>
                <a:latin typeface="+mn-lt"/>
                <a:ea typeface="+mn-ea"/>
                <a:cs typeface="+mn-cs"/>
              </a:rPr>
              <a:t>))</a:t>
            </a:r>
            <a:r>
              <a:rPr lang="pt" sz="1200" kern="1200" dirty="0">
                <a:solidFill>
                  <a:schemeClr val="tx1"/>
                </a:solidFill>
                <a:effectLst/>
                <a:latin typeface="+mn-lt"/>
                <a:ea typeface="+mn-ea"/>
                <a:cs typeface="+mn-cs"/>
              </a:rPr>
              <a:t>, o custo amortizado de cada operação é igual a </a:t>
            </a:r>
            <a:r>
              <a:rPr lang="pt" sz="1200" i="1" kern="1200" dirty="0" err="1">
                <a:solidFill>
                  <a:schemeClr val="tx1"/>
                </a:solidFill>
                <a:effectLst/>
                <a:latin typeface="+mn-lt"/>
                <a:ea typeface="+mn-ea"/>
                <a:cs typeface="+mn-cs"/>
              </a:rPr>
              <a:t>θ</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f</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n</a:t>
            </a:r>
            <a:r>
              <a:rPr lang="pt" sz="1200" i="1" kern="1200" dirty="0">
                <a:solidFill>
                  <a:schemeClr val="tx1"/>
                </a:solidFill>
                <a:effectLst/>
                <a:latin typeface="+mn-lt"/>
                <a:ea typeface="+mn-ea"/>
                <a:cs typeface="+mn-cs"/>
              </a:rPr>
              <a:t>))</a:t>
            </a:r>
            <a:r>
              <a:rPr lang="pt" sz="1200" kern="1200" dirty="0">
                <a:solidFill>
                  <a:schemeClr val="tx1"/>
                </a:solidFill>
                <a:effectLst/>
                <a:latin typeface="+mn-lt"/>
                <a:ea typeface="+mn-ea"/>
                <a:cs typeface="+mn-cs"/>
              </a:rPr>
              <a:t>. Durante a execução dessas </a:t>
            </a:r>
            <a:r>
              <a:rPr lang="pt" sz="1200" i="1" kern="1200" dirty="0">
                <a:solidFill>
                  <a:schemeClr val="tx1"/>
                </a:solidFill>
                <a:effectLst/>
                <a:latin typeface="+mn-lt"/>
                <a:ea typeface="+mn-ea"/>
                <a:cs typeface="+mn-cs"/>
              </a:rPr>
              <a:t>m </a:t>
            </a:r>
            <a:r>
              <a:rPr lang="pt" sz="1200" kern="1200" dirty="0">
                <a:solidFill>
                  <a:schemeClr val="tx1"/>
                </a:solidFill>
                <a:effectLst/>
                <a:latin typeface="+mn-lt"/>
                <a:ea typeface="+mn-ea"/>
                <a:cs typeface="+mn-cs"/>
              </a:rPr>
              <a:t>operações, algumas delas podem ter custo maior do que </a:t>
            </a:r>
            <a:r>
              <a:rPr lang="pt" sz="1200" i="1" kern="1200" dirty="0" err="1">
                <a:solidFill>
                  <a:schemeClr val="tx1"/>
                </a:solidFill>
                <a:effectLst/>
                <a:latin typeface="+mn-lt"/>
                <a:ea typeface="+mn-ea"/>
                <a:cs typeface="+mn-cs"/>
              </a:rPr>
              <a:t>θ</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f</a:t>
            </a:r>
            <a:r>
              <a:rPr lang="pt" sz="1200" i="1" kern="1200" dirty="0">
                <a:solidFill>
                  <a:schemeClr val="tx1"/>
                </a:solidFill>
                <a:effectLst/>
                <a:latin typeface="+mn-lt"/>
                <a:ea typeface="+mn-ea"/>
                <a:cs typeface="+mn-cs"/>
              </a:rPr>
              <a:t>(</a:t>
            </a:r>
            <a:r>
              <a:rPr lang="pt" sz="1200" i="1" kern="1200" dirty="0" err="1">
                <a:solidFill>
                  <a:schemeClr val="tx1"/>
                </a:solidFill>
                <a:effectLst/>
                <a:latin typeface="+mn-lt"/>
                <a:ea typeface="+mn-ea"/>
                <a:cs typeface="+mn-cs"/>
              </a:rPr>
              <a:t>n</a:t>
            </a:r>
            <a:r>
              <a:rPr lang="pt" sz="1200" i="1" kern="1200" dirty="0">
                <a:solidFill>
                  <a:schemeClr val="tx1"/>
                </a:solidFill>
                <a:effectLst/>
                <a:latin typeface="+mn-lt"/>
                <a:ea typeface="+mn-ea"/>
                <a:cs typeface="+mn-cs"/>
              </a:rPr>
              <a:t>))</a:t>
            </a:r>
            <a:r>
              <a:rPr lang="pt" sz="1200" kern="1200" dirty="0">
                <a:solidFill>
                  <a:schemeClr val="tx1"/>
                </a:solidFill>
                <a:effectLst/>
                <a:latin typeface="+mn-lt"/>
                <a:ea typeface="+mn-ea"/>
                <a:cs typeface="+mn-cs"/>
              </a:rPr>
              <a:t>, mas, em compensação, algumas outras operações podem ter custo bem menor do que esse. </a:t>
            </a:r>
          </a:p>
        </p:txBody>
      </p:sp>
      <p:sp>
        <p:nvSpPr>
          <p:cNvPr id="4" name="Slide Number Placeholder 3"/>
          <p:cNvSpPr>
            <a:spLocks noGrp="1"/>
          </p:cNvSpPr>
          <p:nvPr>
            <p:ph type="sldNum" sz="quarter" idx="5"/>
          </p:nvPr>
        </p:nvSpPr>
        <p:spPr/>
        <p:txBody>
          <a:bodyPr/>
          <a:lstStyle/>
          <a:p>
            <a:fld id="{BFB9A16E-9F81-4BE3-A373-8587A68DA0CB}" type="slidenum">
              <a:rPr lang="pt-BR" smtClean="0"/>
              <a:pPr/>
              <a:t>5</a:t>
            </a:fld>
            <a:endParaRPr lang="pt-BR"/>
          </a:p>
        </p:txBody>
      </p:sp>
    </p:spTree>
    <p:extLst>
      <p:ext uri="{BB962C8B-B14F-4D97-AF65-F5344CB8AC3E}">
        <p14:creationId xmlns:p14="http://schemas.microsoft.com/office/powerpoint/2010/main" val="3314714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 sz="1200" kern="1200" dirty="0">
                <a:solidFill>
                  <a:schemeClr val="tx1"/>
                </a:solidFill>
                <a:effectLst/>
                <a:latin typeface="+mn-lt"/>
                <a:ea typeface="+mn-ea"/>
                <a:cs typeface="+mn-cs"/>
              </a:rPr>
              <a:t>O método de agregado é uma abordagem simples que consiste em calcular o custo para uma sequência de operações e depois dividir esse custo pelo número de operações para obter o custo amortizado de cada operação. O mesmo custo amortizado é atribuído a cada operação, mesmo quando essas operações possuem naturezas distintas (p. ex., qualquer inserção numa tabela dinâmica tem o mesmo custo amortizado quer ela requeira redimensionamento da tabela ou não). Na prática, esse método não é muito aplicável, de modo que ele é usado em conjunto com um dos demais métodos de análise amortizada.</a:t>
            </a:r>
          </a:p>
          <a:p>
            <a:endParaRPr lang="pt-BR" dirty="0"/>
          </a:p>
        </p:txBody>
      </p:sp>
      <p:sp>
        <p:nvSpPr>
          <p:cNvPr id="4" name="Slide Number Placeholder 3"/>
          <p:cNvSpPr>
            <a:spLocks noGrp="1"/>
          </p:cNvSpPr>
          <p:nvPr>
            <p:ph type="sldNum" sz="quarter" idx="5"/>
          </p:nvPr>
        </p:nvSpPr>
        <p:spPr/>
        <p:txBody>
          <a:bodyPr/>
          <a:lstStyle/>
          <a:p>
            <a:fld id="{BFB9A16E-9F81-4BE3-A373-8587A68DA0CB}" type="slidenum">
              <a:rPr lang="pt-BR" smtClean="0"/>
              <a:pPr/>
              <a:t>6</a:t>
            </a:fld>
            <a:endParaRPr lang="pt-BR"/>
          </a:p>
        </p:txBody>
      </p:sp>
    </p:spTree>
    <p:extLst>
      <p:ext uri="{BB962C8B-B14F-4D97-AF65-F5344CB8AC3E}">
        <p14:creationId xmlns:p14="http://schemas.microsoft.com/office/powerpoint/2010/main" val="82515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O custo amortizado de cada operação é de fato seu custo atual mais a mudança potencial da operação.</a:t>
            </a:r>
          </a:p>
        </p:txBody>
      </p:sp>
      <p:sp>
        <p:nvSpPr>
          <p:cNvPr id="4" name="Slide Number Placeholder 3"/>
          <p:cNvSpPr>
            <a:spLocks noGrp="1"/>
          </p:cNvSpPr>
          <p:nvPr>
            <p:ph type="sldNum" sz="quarter" idx="5"/>
          </p:nvPr>
        </p:nvSpPr>
        <p:spPr/>
        <p:txBody>
          <a:bodyPr/>
          <a:lstStyle/>
          <a:p>
            <a:fld id="{BFB9A16E-9F81-4BE3-A373-8587A68DA0CB}" type="slidenum">
              <a:rPr lang="pt-BR" smtClean="0"/>
              <a:pPr/>
              <a:t>36</a:t>
            </a:fld>
            <a:endParaRPr lang="pt-BR"/>
          </a:p>
        </p:txBody>
      </p:sp>
    </p:spTree>
    <p:extLst>
      <p:ext uri="{BB962C8B-B14F-4D97-AF65-F5344CB8AC3E}">
        <p14:creationId xmlns:p14="http://schemas.microsoft.com/office/powerpoint/2010/main" val="3913386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bg>
      <p:bgRef idx="1001">
        <a:schemeClr val="bg1"/>
      </p:bgRef>
    </p:bg>
    <p:spTree>
      <p:nvGrpSpPr>
        <p:cNvPr id="1" name=""/>
        <p:cNvGrpSpPr/>
        <p:nvPr/>
      </p:nvGrpSpPr>
      <p:grpSpPr>
        <a:xfrm>
          <a:off x="0" y="0"/>
          <a:ext cx="0" cy="0"/>
          <a:chOff x="0" y="0"/>
          <a:chExt cx="0" cy="0"/>
        </a:xfrm>
      </p:grpSpPr>
      <p:sp>
        <p:nvSpPr>
          <p:cNvPr id="8" name="Título 7"/>
          <p:cNvSpPr>
            <a:spLocks noGrp="1"/>
          </p:cNvSpPr>
          <p:nvPr>
            <p:ph type="ctrTitle"/>
          </p:nvPr>
        </p:nvSpPr>
        <p:spPr>
          <a:xfrm>
            <a:off x="2286000" y="3124200"/>
            <a:ext cx="6172200" cy="1894362"/>
          </a:xfrm>
        </p:spPr>
        <p:txBody>
          <a:bodyPr/>
          <a:lstStyle>
            <a:lvl1pPr>
              <a:defRPr b="1"/>
            </a:lvl1pPr>
          </a:lstStyle>
          <a:p>
            <a:r>
              <a:rPr kumimoji="0" lang="pt-BR"/>
              <a:t>Clique para editar o estilo do título mestre</a:t>
            </a:r>
            <a:endParaRPr kumimoji="0" lang="en-US"/>
          </a:p>
        </p:txBody>
      </p:sp>
      <p:sp>
        <p:nvSpPr>
          <p:cNvPr id="9" name="Subtítulo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pt-BR"/>
              <a:t>Clique para editar o estilo do subtítulo mestre</a:t>
            </a:r>
            <a:endParaRPr kumimoji="0" lang="en-US"/>
          </a:p>
        </p:txBody>
      </p:sp>
      <p:sp>
        <p:nvSpPr>
          <p:cNvPr id="28" name="Espaço Reservado para Data 27"/>
          <p:cNvSpPr>
            <a:spLocks noGrp="1"/>
          </p:cNvSpPr>
          <p:nvPr>
            <p:ph type="dt" sz="half" idx="10"/>
          </p:nvPr>
        </p:nvSpPr>
        <p:spPr bwMode="auto">
          <a:xfrm rot="5400000">
            <a:off x="7764621" y="1174097"/>
            <a:ext cx="2286000" cy="381000"/>
          </a:xfrm>
        </p:spPr>
        <p:txBody>
          <a:bodyPr/>
          <a:lstStyle/>
          <a:p>
            <a:fld id="{B41CAB1E-88D4-41E8-BFF4-11AB213D115B}" type="datetime1">
              <a:rPr lang="pt-BR" smtClean="0"/>
              <a:pPr/>
              <a:t>08/04/2021</a:t>
            </a:fld>
            <a:endParaRPr lang="pt-BR"/>
          </a:p>
        </p:txBody>
      </p:sp>
      <p:sp>
        <p:nvSpPr>
          <p:cNvPr id="17" name="Espaço Reservado para Rodapé 16"/>
          <p:cNvSpPr>
            <a:spLocks noGrp="1"/>
          </p:cNvSpPr>
          <p:nvPr>
            <p:ph type="ftr" sz="quarter" idx="11"/>
          </p:nvPr>
        </p:nvSpPr>
        <p:spPr bwMode="auto">
          <a:xfrm rot="5400000">
            <a:off x="7077269" y="4181669"/>
            <a:ext cx="3657600" cy="384048"/>
          </a:xfrm>
        </p:spPr>
        <p:txBody>
          <a:bodyPr/>
          <a:lstStyle/>
          <a:p>
            <a:r>
              <a:rPr lang="pt-BR"/>
              <a:t>Fábio Luiz Leite Júnior - UEPB</a:t>
            </a:r>
          </a:p>
        </p:txBody>
      </p:sp>
      <p:sp>
        <p:nvSpPr>
          <p:cNvPr id="10" name="Retângulo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tângulo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tângulo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tângulo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ector reto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Conector reto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Conector reto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ector reto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ector reto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Conector reto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tângulo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ipse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ipse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Elipse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Elipse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Elipse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Espaço Reservado para Número de Slide 28"/>
          <p:cNvSpPr>
            <a:spLocks noGrp="1"/>
          </p:cNvSpPr>
          <p:nvPr>
            <p:ph type="sldNum" sz="quarter" idx="12"/>
          </p:nvPr>
        </p:nvSpPr>
        <p:spPr bwMode="auto">
          <a:xfrm>
            <a:off x="1325544" y="4928702"/>
            <a:ext cx="609600" cy="517524"/>
          </a:xfrm>
        </p:spPr>
        <p:txBody>
          <a:bodyPr/>
          <a:lstStyle/>
          <a:p>
            <a:fld id="{05BBCA78-D3BF-4450-A3B4-E3BB094F04D3}" type="slidenum">
              <a:rPr lang="pt-BR" smtClean="0"/>
              <a:pPr/>
              <a:t>‹#›</a:t>
            </a:fld>
            <a:endParaRPr lang="pt-B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kumimoji="0" lang="pt-BR"/>
              <a:t>Clique para editar o estilo do título mestre</a:t>
            </a:r>
            <a:endParaRPr kumimoji="0" lang="en-US"/>
          </a:p>
        </p:txBody>
      </p:sp>
      <p:sp>
        <p:nvSpPr>
          <p:cNvPr id="3" name="Espaço Reservado para Texto Vertical 2"/>
          <p:cNvSpPr>
            <a:spLocks noGrp="1"/>
          </p:cNvSpPr>
          <p:nvPr>
            <p:ph type="body" orient="vert" idx="1"/>
          </p:nvPr>
        </p:nvSpPr>
        <p:spPr/>
        <p:txBody>
          <a:bodyPr vert="eaVert"/>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4" name="Espaço Reservado para Data 3"/>
          <p:cNvSpPr>
            <a:spLocks noGrp="1"/>
          </p:cNvSpPr>
          <p:nvPr>
            <p:ph type="dt" sz="half" idx="10"/>
          </p:nvPr>
        </p:nvSpPr>
        <p:spPr/>
        <p:txBody>
          <a:bodyPr/>
          <a:lstStyle/>
          <a:p>
            <a:fld id="{5E55FC8F-B09A-4546-A41A-75017355986F}" type="datetime1">
              <a:rPr lang="pt-BR" smtClean="0"/>
              <a:pPr/>
              <a:t>08/04/2021</a:t>
            </a:fld>
            <a:endParaRPr lang="pt-BR"/>
          </a:p>
        </p:txBody>
      </p:sp>
      <p:sp>
        <p:nvSpPr>
          <p:cNvPr id="5" name="Espaço Reservado para Rodapé 4"/>
          <p:cNvSpPr>
            <a:spLocks noGrp="1"/>
          </p:cNvSpPr>
          <p:nvPr>
            <p:ph type="ftr" sz="quarter" idx="11"/>
          </p:nvPr>
        </p:nvSpPr>
        <p:spPr/>
        <p:txBody>
          <a:bodyPr/>
          <a:lstStyle/>
          <a:p>
            <a:r>
              <a:rPr lang="pt-BR"/>
              <a:t>Fábio Luiz Leite Júnior - UEPB</a:t>
            </a:r>
          </a:p>
        </p:txBody>
      </p:sp>
      <p:sp>
        <p:nvSpPr>
          <p:cNvPr id="6" name="Espaço Reservado para Número de Slide 5"/>
          <p:cNvSpPr>
            <a:spLocks noGrp="1"/>
          </p:cNvSpPr>
          <p:nvPr>
            <p:ph type="sldNum" sz="quarter" idx="12"/>
          </p:nvPr>
        </p:nvSpPr>
        <p:spPr/>
        <p:txBody>
          <a:bodyPr/>
          <a:lstStyle/>
          <a:p>
            <a:fld id="{05BBCA78-D3BF-4450-A3B4-E3BB094F04D3}" type="slidenum">
              <a:rPr lang="pt-BR" smtClean="0"/>
              <a:pPr/>
              <a:t>‹#›</a:t>
            </a:fld>
            <a:endParaRPr lang="pt-B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9"/>
            <a:ext cx="1676400" cy="5851525"/>
          </a:xfrm>
        </p:spPr>
        <p:txBody>
          <a:bodyPr vert="eaVert"/>
          <a:lstStyle/>
          <a:p>
            <a:r>
              <a:rPr kumimoji="0" lang="pt-BR"/>
              <a:t>Clique para editar o estilo do título mestre</a:t>
            </a:r>
            <a:endParaRPr kumimoji="0" lang="en-US"/>
          </a:p>
        </p:txBody>
      </p:sp>
      <p:sp>
        <p:nvSpPr>
          <p:cNvPr id="3" name="Espaço Reservado para Texto Vertical 2"/>
          <p:cNvSpPr>
            <a:spLocks noGrp="1"/>
          </p:cNvSpPr>
          <p:nvPr>
            <p:ph type="body" orient="vert" idx="1"/>
          </p:nvPr>
        </p:nvSpPr>
        <p:spPr>
          <a:xfrm>
            <a:off x="457200" y="274638"/>
            <a:ext cx="6019800" cy="5851525"/>
          </a:xfrm>
        </p:spPr>
        <p:txBody>
          <a:bodyPr vert="eaVert"/>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4" name="Espaço Reservado para Data 3"/>
          <p:cNvSpPr>
            <a:spLocks noGrp="1"/>
          </p:cNvSpPr>
          <p:nvPr>
            <p:ph type="dt" sz="half" idx="10"/>
          </p:nvPr>
        </p:nvSpPr>
        <p:spPr/>
        <p:txBody>
          <a:bodyPr/>
          <a:lstStyle/>
          <a:p>
            <a:fld id="{10442A5A-A7A9-4DBE-9E13-34A531DCCC79}" type="datetime1">
              <a:rPr lang="pt-BR" smtClean="0"/>
              <a:pPr/>
              <a:t>08/04/2021</a:t>
            </a:fld>
            <a:endParaRPr lang="pt-BR"/>
          </a:p>
        </p:txBody>
      </p:sp>
      <p:sp>
        <p:nvSpPr>
          <p:cNvPr id="5" name="Espaço Reservado para Rodapé 4"/>
          <p:cNvSpPr>
            <a:spLocks noGrp="1"/>
          </p:cNvSpPr>
          <p:nvPr>
            <p:ph type="ftr" sz="quarter" idx="11"/>
          </p:nvPr>
        </p:nvSpPr>
        <p:spPr/>
        <p:txBody>
          <a:bodyPr/>
          <a:lstStyle/>
          <a:p>
            <a:r>
              <a:rPr lang="pt-BR"/>
              <a:t>Fábio Luiz Leite Júnior - UEPB</a:t>
            </a:r>
          </a:p>
        </p:txBody>
      </p:sp>
      <p:sp>
        <p:nvSpPr>
          <p:cNvPr id="6" name="Espaço Reservado para Número de Slide 5"/>
          <p:cNvSpPr>
            <a:spLocks noGrp="1"/>
          </p:cNvSpPr>
          <p:nvPr>
            <p:ph type="sldNum" sz="quarter" idx="12"/>
          </p:nvPr>
        </p:nvSpPr>
        <p:spPr/>
        <p:txBody>
          <a:bodyPr/>
          <a:lstStyle/>
          <a:p>
            <a:fld id="{05BBCA78-D3BF-4450-A3B4-E3BB094F04D3}" type="slidenum">
              <a:rPr lang="pt-BR" smtClean="0"/>
              <a:pPr/>
              <a:t>‹#›</a:t>
            </a:fld>
            <a:endParaRPr lang="pt-B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kumimoji="0" lang="pt-BR"/>
              <a:t>Clique para editar o estilo do título mestre</a:t>
            </a:r>
            <a:endParaRPr kumimoji="0" lang="en-US"/>
          </a:p>
        </p:txBody>
      </p:sp>
      <p:sp>
        <p:nvSpPr>
          <p:cNvPr id="8" name="Espaço Reservado para Conteúdo 7"/>
          <p:cNvSpPr>
            <a:spLocks noGrp="1"/>
          </p:cNvSpPr>
          <p:nvPr>
            <p:ph sz="quarter" idx="1"/>
          </p:nvPr>
        </p:nvSpPr>
        <p:spPr>
          <a:xfrm>
            <a:off x="457200" y="1600200"/>
            <a:ext cx="7467600" cy="4873752"/>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7" name="Espaço Reservado para Data 6"/>
          <p:cNvSpPr>
            <a:spLocks noGrp="1"/>
          </p:cNvSpPr>
          <p:nvPr>
            <p:ph type="dt" sz="half" idx="14"/>
          </p:nvPr>
        </p:nvSpPr>
        <p:spPr/>
        <p:txBody>
          <a:bodyPr rtlCol="0"/>
          <a:lstStyle/>
          <a:p>
            <a:fld id="{BC3FCBFB-3453-4296-BF86-A54DD4EE7FA9}" type="datetime1">
              <a:rPr lang="pt-BR" smtClean="0"/>
              <a:pPr/>
              <a:t>08/04/2021</a:t>
            </a:fld>
            <a:endParaRPr lang="pt-BR"/>
          </a:p>
        </p:txBody>
      </p:sp>
      <p:sp>
        <p:nvSpPr>
          <p:cNvPr id="9" name="Espaço Reservado para Número de Slide 8"/>
          <p:cNvSpPr>
            <a:spLocks noGrp="1"/>
          </p:cNvSpPr>
          <p:nvPr>
            <p:ph type="sldNum" sz="quarter" idx="15"/>
          </p:nvPr>
        </p:nvSpPr>
        <p:spPr/>
        <p:txBody>
          <a:bodyPr rtlCol="0"/>
          <a:lstStyle/>
          <a:p>
            <a:fld id="{05BBCA78-D3BF-4450-A3B4-E3BB094F04D3}" type="slidenum">
              <a:rPr lang="pt-BR" smtClean="0"/>
              <a:pPr/>
              <a:t>‹#›</a:t>
            </a:fld>
            <a:endParaRPr lang="pt-BR"/>
          </a:p>
        </p:txBody>
      </p:sp>
      <p:sp>
        <p:nvSpPr>
          <p:cNvPr id="10" name="Espaço Reservado para Rodapé 9"/>
          <p:cNvSpPr>
            <a:spLocks noGrp="1"/>
          </p:cNvSpPr>
          <p:nvPr>
            <p:ph type="ftr" sz="quarter" idx="16"/>
          </p:nvPr>
        </p:nvSpPr>
        <p:spPr/>
        <p:txBody>
          <a:bodyPr rtlCol="0"/>
          <a:lstStyle/>
          <a:p>
            <a:r>
              <a:rPr lang="pt-BR"/>
              <a:t>Fábio Luiz Leite Júnior - UEPB</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bg>
      <p:bgRef idx="1001">
        <a:schemeClr val="bg2"/>
      </p:bgRef>
    </p:bg>
    <p:spTree>
      <p:nvGrpSpPr>
        <p:cNvPr id="1" name=""/>
        <p:cNvGrpSpPr/>
        <p:nvPr/>
      </p:nvGrpSpPr>
      <p:grpSpPr>
        <a:xfrm>
          <a:off x="0" y="0"/>
          <a:ext cx="0" cy="0"/>
          <a:chOff x="0" y="0"/>
          <a:chExt cx="0" cy="0"/>
        </a:xfrm>
      </p:grpSpPr>
      <p:sp>
        <p:nvSpPr>
          <p:cNvPr id="2" name="Título 1"/>
          <p:cNvSpPr>
            <a:spLocks noGrp="1"/>
          </p:cNvSpPr>
          <p:nvPr>
            <p:ph type="title"/>
          </p:nvPr>
        </p:nvSpPr>
        <p:spPr>
          <a:xfrm>
            <a:off x="2286000" y="2895600"/>
            <a:ext cx="6172200" cy="2053590"/>
          </a:xfrm>
        </p:spPr>
        <p:txBody>
          <a:bodyPr/>
          <a:lstStyle>
            <a:lvl1pPr algn="l">
              <a:buNone/>
              <a:defRPr sz="3000" b="1" cap="small" baseline="0"/>
            </a:lvl1pPr>
          </a:lstStyle>
          <a:p>
            <a:r>
              <a:rPr kumimoji="0" lang="pt-BR"/>
              <a:t>Clique para editar o estilo do título mestre</a:t>
            </a:r>
            <a:endParaRPr kumimoji="0" lang="en-US"/>
          </a:p>
        </p:txBody>
      </p:sp>
      <p:sp>
        <p:nvSpPr>
          <p:cNvPr id="3" name="Espaço Reservado para Texto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pt-BR"/>
              <a:t>Clique para editar os estilos do texto mestre</a:t>
            </a:r>
          </a:p>
        </p:txBody>
      </p:sp>
      <p:sp>
        <p:nvSpPr>
          <p:cNvPr id="4" name="Espaço Reservado para Data 3"/>
          <p:cNvSpPr>
            <a:spLocks noGrp="1"/>
          </p:cNvSpPr>
          <p:nvPr>
            <p:ph type="dt" sz="half" idx="10"/>
          </p:nvPr>
        </p:nvSpPr>
        <p:spPr bwMode="auto">
          <a:xfrm rot="5400000">
            <a:off x="7763256" y="1170432"/>
            <a:ext cx="2286000" cy="381000"/>
          </a:xfrm>
        </p:spPr>
        <p:txBody>
          <a:bodyPr/>
          <a:lstStyle/>
          <a:p>
            <a:fld id="{EE0439A4-7875-4BC4-B2D2-E8E5D9AF6521}" type="datetime1">
              <a:rPr lang="pt-BR" smtClean="0"/>
              <a:pPr/>
              <a:t>08/04/2021</a:t>
            </a:fld>
            <a:endParaRPr lang="pt-BR"/>
          </a:p>
        </p:txBody>
      </p:sp>
      <p:sp>
        <p:nvSpPr>
          <p:cNvPr id="5" name="Espaço Reservado para Rodapé 4"/>
          <p:cNvSpPr>
            <a:spLocks noGrp="1"/>
          </p:cNvSpPr>
          <p:nvPr>
            <p:ph type="ftr" sz="quarter" idx="11"/>
          </p:nvPr>
        </p:nvSpPr>
        <p:spPr bwMode="auto">
          <a:xfrm rot="5400000">
            <a:off x="7077456" y="4178808"/>
            <a:ext cx="3657600" cy="384048"/>
          </a:xfrm>
        </p:spPr>
        <p:txBody>
          <a:bodyPr/>
          <a:lstStyle/>
          <a:p>
            <a:r>
              <a:rPr lang="pt-BR"/>
              <a:t>Fábio Luiz Leite Júnior - UEPB</a:t>
            </a:r>
          </a:p>
        </p:txBody>
      </p:sp>
      <p:sp>
        <p:nvSpPr>
          <p:cNvPr id="9" name="Retângulo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tângulo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tângulo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tângulo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ector reto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Conector reto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ector reto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ector reto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Conector reto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tângulo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Elipse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Elipse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ipse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Elipse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ipse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Conector reto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ço Reservado para Número de Slide 5"/>
          <p:cNvSpPr>
            <a:spLocks noGrp="1"/>
          </p:cNvSpPr>
          <p:nvPr>
            <p:ph type="sldNum" sz="quarter" idx="12"/>
          </p:nvPr>
        </p:nvSpPr>
        <p:spPr bwMode="auto">
          <a:xfrm>
            <a:off x="1340616" y="4928702"/>
            <a:ext cx="609600" cy="517524"/>
          </a:xfrm>
        </p:spPr>
        <p:txBody>
          <a:bodyPr/>
          <a:lstStyle/>
          <a:p>
            <a:fld id="{05BBCA78-D3BF-4450-A3B4-E3BB094F04D3}" type="slidenum">
              <a:rPr lang="pt-BR" smtClean="0"/>
              <a:pPr/>
              <a:t>‹#›</a:t>
            </a:fld>
            <a:endParaRPr lang="pt-B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kumimoji="0" lang="pt-BR"/>
              <a:t>Clique para editar o estilo do título mestre</a:t>
            </a:r>
            <a:endParaRPr kumimoji="0" lang="en-US"/>
          </a:p>
        </p:txBody>
      </p:sp>
      <p:sp>
        <p:nvSpPr>
          <p:cNvPr id="5" name="Espaço Reservado para Data 4"/>
          <p:cNvSpPr>
            <a:spLocks noGrp="1"/>
          </p:cNvSpPr>
          <p:nvPr>
            <p:ph type="dt" sz="half" idx="10"/>
          </p:nvPr>
        </p:nvSpPr>
        <p:spPr/>
        <p:txBody>
          <a:bodyPr/>
          <a:lstStyle/>
          <a:p>
            <a:fld id="{4B9F9C62-0F89-46DC-A2DA-44A87B52B26C}" type="datetime1">
              <a:rPr lang="pt-BR" smtClean="0"/>
              <a:pPr/>
              <a:t>08/04/2021</a:t>
            </a:fld>
            <a:endParaRPr lang="pt-BR"/>
          </a:p>
        </p:txBody>
      </p:sp>
      <p:sp>
        <p:nvSpPr>
          <p:cNvPr id="6" name="Espaço Reservado para Rodapé 5"/>
          <p:cNvSpPr>
            <a:spLocks noGrp="1"/>
          </p:cNvSpPr>
          <p:nvPr>
            <p:ph type="ftr" sz="quarter" idx="11"/>
          </p:nvPr>
        </p:nvSpPr>
        <p:spPr/>
        <p:txBody>
          <a:bodyPr/>
          <a:lstStyle/>
          <a:p>
            <a:r>
              <a:rPr lang="pt-BR"/>
              <a:t>Fábio Luiz Leite Júnior - UEPB</a:t>
            </a:r>
          </a:p>
        </p:txBody>
      </p:sp>
      <p:sp>
        <p:nvSpPr>
          <p:cNvPr id="7" name="Espaço Reservado para Número de Slide 6"/>
          <p:cNvSpPr>
            <a:spLocks noGrp="1"/>
          </p:cNvSpPr>
          <p:nvPr>
            <p:ph type="sldNum" sz="quarter" idx="12"/>
          </p:nvPr>
        </p:nvSpPr>
        <p:spPr/>
        <p:txBody>
          <a:bodyPr/>
          <a:lstStyle/>
          <a:p>
            <a:fld id="{05BBCA78-D3BF-4450-A3B4-E3BB094F04D3}" type="slidenum">
              <a:rPr lang="pt-BR" smtClean="0"/>
              <a:pPr/>
              <a:t>‹#›</a:t>
            </a:fld>
            <a:endParaRPr lang="pt-BR"/>
          </a:p>
        </p:txBody>
      </p:sp>
      <p:sp>
        <p:nvSpPr>
          <p:cNvPr id="9" name="Espaço Reservado para Conteúdo 8"/>
          <p:cNvSpPr>
            <a:spLocks noGrp="1"/>
          </p:cNvSpPr>
          <p:nvPr>
            <p:ph sz="quarter" idx="1"/>
          </p:nvPr>
        </p:nvSpPr>
        <p:spPr>
          <a:xfrm>
            <a:off x="457200" y="1600200"/>
            <a:ext cx="3657600" cy="4572000"/>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11" name="Espaço Reservado para Conteúdo 10"/>
          <p:cNvSpPr>
            <a:spLocks noGrp="1"/>
          </p:cNvSpPr>
          <p:nvPr>
            <p:ph sz="quarter" idx="2"/>
          </p:nvPr>
        </p:nvSpPr>
        <p:spPr>
          <a:xfrm>
            <a:off x="4270248" y="1600200"/>
            <a:ext cx="3657600" cy="4572000"/>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7543800" cy="1143000"/>
          </a:xfrm>
        </p:spPr>
        <p:txBody>
          <a:bodyPr anchor="b"/>
          <a:lstStyle>
            <a:lvl1pPr>
              <a:defRPr/>
            </a:lvl1pPr>
          </a:lstStyle>
          <a:p>
            <a:r>
              <a:rPr kumimoji="0" lang="pt-BR"/>
              <a:t>Clique para editar o estilo do título mestre</a:t>
            </a:r>
            <a:endParaRPr kumimoji="0" lang="en-US"/>
          </a:p>
        </p:txBody>
      </p:sp>
      <p:sp>
        <p:nvSpPr>
          <p:cNvPr id="7" name="Espaço Reservado para Data 6"/>
          <p:cNvSpPr>
            <a:spLocks noGrp="1"/>
          </p:cNvSpPr>
          <p:nvPr>
            <p:ph type="dt" sz="half" idx="10"/>
          </p:nvPr>
        </p:nvSpPr>
        <p:spPr/>
        <p:txBody>
          <a:bodyPr/>
          <a:lstStyle/>
          <a:p>
            <a:fld id="{11770C96-8D01-4308-9569-D9296D9D6D19}" type="datetime1">
              <a:rPr lang="pt-BR" smtClean="0"/>
              <a:pPr/>
              <a:t>08/04/2021</a:t>
            </a:fld>
            <a:endParaRPr lang="pt-BR"/>
          </a:p>
        </p:txBody>
      </p:sp>
      <p:sp>
        <p:nvSpPr>
          <p:cNvPr id="8" name="Espaço Reservado para Rodapé 7"/>
          <p:cNvSpPr>
            <a:spLocks noGrp="1"/>
          </p:cNvSpPr>
          <p:nvPr>
            <p:ph type="ftr" sz="quarter" idx="11"/>
          </p:nvPr>
        </p:nvSpPr>
        <p:spPr/>
        <p:txBody>
          <a:bodyPr/>
          <a:lstStyle/>
          <a:p>
            <a:r>
              <a:rPr lang="pt-BR"/>
              <a:t>Fábio Luiz Leite Júnior - UEPB</a:t>
            </a:r>
          </a:p>
        </p:txBody>
      </p:sp>
      <p:sp>
        <p:nvSpPr>
          <p:cNvPr id="9" name="Espaço Reservado para Número de Slide 8"/>
          <p:cNvSpPr>
            <a:spLocks noGrp="1"/>
          </p:cNvSpPr>
          <p:nvPr>
            <p:ph type="sldNum" sz="quarter" idx="12"/>
          </p:nvPr>
        </p:nvSpPr>
        <p:spPr/>
        <p:txBody>
          <a:bodyPr/>
          <a:lstStyle/>
          <a:p>
            <a:fld id="{05BBCA78-D3BF-4450-A3B4-E3BB094F04D3}" type="slidenum">
              <a:rPr lang="pt-BR" smtClean="0"/>
              <a:pPr/>
              <a:t>‹#›</a:t>
            </a:fld>
            <a:endParaRPr lang="pt-BR"/>
          </a:p>
        </p:txBody>
      </p:sp>
      <p:sp>
        <p:nvSpPr>
          <p:cNvPr id="11" name="Espaço Reservado para Conteúdo 10"/>
          <p:cNvSpPr>
            <a:spLocks noGrp="1"/>
          </p:cNvSpPr>
          <p:nvPr>
            <p:ph sz="quarter" idx="2"/>
          </p:nvPr>
        </p:nvSpPr>
        <p:spPr>
          <a:xfrm>
            <a:off x="457200" y="2362200"/>
            <a:ext cx="3657600" cy="3886200"/>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13" name="Espaço Reservado para Conteúdo 12"/>
          <p:cNvSpPr>
            <a:spLocks noGrp="1"/>
          </p:cNvSpPr>
          <p:nvPr>
            <p:ph sz="quarter" idx="4"/>
          </p:nvPr>
        </p:nvSpPr>
        <p:spPr>
          <a:xfrm>
            <a:off x="4371975" y="2362200"/>
            <a:ext cx="3657600" cy="3886200"/>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12" name="Espaço Reservado para Texto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pt-BR"/>
              <a:t>Clique para editar os estilos do texto mestre</a:t>
            </a:r>
          </a:p>
        </p:txBody>
      </p:sp>
      <p:sp>
        <p:nvSpPr>
          <p:cNvPr id="14" name="Espaço Reservado para Texto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pt-BR"/>
              <a:t>Clique para editar os estilos do texto mestre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kumimoji="0" lang="pt-BR"/>
              <a:t>Clique para editar o estilo do título mestre</a:t>
            </a:r>
            <a:endParaRPr kumimoji="0" lang="en-US"/>
          </a:p>
        </p:txBody>
      </p:sp>
      <p:sp>
        <p:nvSpPr>
          <p:cNvPr id="6" name="Espaço Reservado para Data 5"/>
          <p:cNvSpPr>
            <a:spLocks noGrp="1"/>
          </p:cNvSpPr>
          <p:nvPr>
            <p:ph type="dt" sz="half" idx="10"/>
          </p:nvPr>
        </p:nvSpPr>
        <p:spPr/>
        <p:txBody>
          <a:bodyPr rtlCol="0"/>
          <a:lstStyle/>
          <a:p>
            <a:fld id="{2DAA2459-6EAB-46E0-8F5D-6A5D18B150AE}" type="datetime1">
              <a:rPr lang="pt-BR" smtClean="0"/>
              <a:pPr/>
              <a:t>08/04/2021</a:t>
            </a:fld>
            <a:endParaRPr lang="pt-BR"/>
          </a:p>
        </p:txBody>
      </p:sp>
      <p:sp>
        <p:nvSpPr>
          <p:cNvPr id="7" name="Espaço Reservado para Número de Slide 6"/>
          <p:cNvSpPr>
            <a:spLocks noGrp="1"/>
          </p:cNvSpPr>
          <p:nvPr>
            <p:ph type="sldNum" sz="quarter" idx="11"/>
          </p:nvPr>
        </p:nvSpPr>
        <p:spPr/>
        <p:txBody>
          <a:bodyPr rtlCol="0"/>
          <a:lstStyle/>
          <a:p>
            <a:fld id="{05BBCA78-D3BF-4450-A3B4-E3BB094F04D3}" type="slidenum">
              <a:rPr lang="pt-BR" smtClean="0"/>
              <a:pPr/>
              <a:t>‹#›</a:t>
            </a:fld>
            <a:endParaRPr lang="pt-BR"/>
          </a:p>
        </p:txBody>
      </p:sp>
      <p:sp>
        <p:nvSpPr>
          <p:cNvPr id="8" name="Espaço Reservado para Rodapé 7"/>
          <p:cNvSpPr>
            <a:spLocks noGrp="1"/>
          </p:cNvSpPr>
          <p:nvPr>
            <p:ph type="ftr" sz="quarter" idx="12"/>
          </p:nvPr>
        </p:nvSpPr>
        <p:spPr/>
        <p:txBody>
          <a:bodyPr rtlCol="0"/>
          <a:lstStyle/>
          <a:p>
            <a:r>
              <a:rPr lang="pt-BR"/>
              <a:t>Fábio Luiz Leite Júnior - UEPB</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1ACAEB11-7A7B-44EA-9FEC-A8C23B7B6AA8}" type="datetime1">
              <a:rPr lang="pt-BR" smtClean="0"/>
              <a:pPr/>
              <a:t>08/04/2021</a:t>
            </a:fld>
            <a:endParaRPr lang="pt-BR"/>
          </a:p>
        </p:txBody>
      </p:sp>
      <p:sp>
        <p:nvSpPr>
          <p:cNvPr id="3" name="Espaço Reservado para Rodapé 2"/>
          <p:cNvSpPr>
            <a:spLocks noGrp="1"/>
          </p:cNvSpPr>
          <p:nvPr>
            <p:ph type="ftr" sz="quarter" idx="11"/>
          </p:nvPr>
        </p:nvSpPr>
        <p:spPr/>
        <p:txBody>
          <a:bodyPr/>
          <a:lstStyle/>
          <a:p>
            <a:r>
              <a:rPr lang="pt-BR"/>
              <a:t>Fábio Luiz Leite Júnior - UEPB</a:t>
            </a:r>
          </a:p>
        </p:txBody>
      </p:sp>
      <p:sp>
        <p:nvSpPr>
          <p:cNvPr id="4" name="Espaço Reservado para Número de Slide 3"/>
          <p:cNvSpPr>
            <a:spLocks noGrp="1"/>
          </p:cNvSpPr>
          <p:nvPr>
            <p:ph type="sldNum" sz="quarter" idx="12"/>
          </p:nvPr>
        </p:nvSpPr>
        <p:spPr/>
        <p:txBody>
          <a:bodyPr/>
          <a:lstStyle/>
          <a:p>
            <a:fld id="{05BBCA78-D3BF-4450-A3B4-E3BB094F04D3}" type="slidenum">
              <a:rPr lang="pt-BR" smtClean="0"/>
              <a:pPr/>
              <a:t>‹#›</a:t>
            </a:fld>
            <a:endParaRPr lang="pt-B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bg>
      <p:bgRef idx="1001">
        <a:schemeClr val="bg1"/>
      </p:bgRef>
    </p:bg>
    <p:spTree>
      <p:nvGrpSpPr>
        <p:cNvPr id="1" name=""/>
        <p:cNvGrpSpPr/>
        <p:nvPr/>
      </p:nvGrpSpPr>
      <p:grpSpPr>
        <a:xfrm>
          <a:off x="0" y="0"/>
          <a:ext cx="0" cy="0"/>
          <a:chOff x="0" y="0"/>
          <a:chExt cx="0" cy="0"/>
        </a:xfrm>
      </p:grpSpPr>
      <p:sp>
        <p:nvSpPr>
          <p:cNvPr id="10" name="Conector reto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ítulo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pt-BR"/>
              <a:t>Clique para editar o estilo do título mestre</a:t>
            </a:r>
            <a:endParaRPr kumimoji="0" lang="en-US"/>
          </a:p>
        </p:txBody>
      </p:sp>
      <p:sp>
        <p:nvSpPr>
          <p:cNvPr id="3" name="Espaço Reservado para Texto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pt-BR"/>
              <a:t>Clique para editar os estilos do texto mestre</a:t>
            </a:r>
          </a:p>
        </p:txBody>
      </p:sp>
      <p:sp>
        <p:nvSpPr>
          <p:cNvPr id="8" name="Conector reto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Conector reto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Conector reto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tângulo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ector reto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Elipse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Espaço Reservado para Conteúdo 17"/>
          <p:cNvSpPr>
            <a:spLocks noGrp="1"/>
          </p:cNvSpPr>
          <p:nvPr>
            <p:ph sz="quarter" idx="1"/>
          </p:nvPr>
        </p:nvSpPr>
        <p:spPr>
          <a:xfrm>
            <a:off x="304800" y="274320"/>
            <a:ext cx="5638800" cy="6327648"/>
          </a:xfrm>
        </p:spPr>
        <p:txBody>
          <a:bodyPr/>
          <a:lstStyle/>
          <a:p>
            <a:pPr lvl="0" eaLnBrk="1" latinLnBrk="0" hangingPunct="1"/>
            <a:r>
              <a:rPr lang="pt-BR"/>
              <a:t>Clique para editar os estilos do texto mestre</a:t>
            </a:r>
          </a:p>
          <a:p>
            <a:pPr lvl="1" eaLnBrk="1" latinLnBrk="0" hangingPunct="1"/>
            <a:r>
              <a:rPr lang="pt-BR"/>
              <a:t>Segundo nível</a:t>
            </a:r>
          </a:p>
          <a:p>
            <a:pPr lvl="2" eaLnBrk="1" latinLnBrk="0" hangingPunct="1"/>
            <a:r>
              <a:rPr lang="pt-BR"/>
              <a:t>Terceiro nível</a:t>
            </a:r>
          </a:p>
          <a:p>
            <a:pPr lvl="3" eaLnBrk="1" latinLnBrk="0" hangingPunct="1"/>
            <a:r>
              <a:rPr lang="pt-BR"/>
              <a:t>Quarto nível</a:t>
            </a:r>
          </a:p>
          <a:p>
            <a:pPr lvl="4" eaLnBrk="1" latinLnBrk="0" hangingPunct="1"/>
            <a:r>
              <a:rPr lang="pt-BR"/>
              <a:t>Quinto nível</a:t>
            </a:r>
            <a:endParaRPr kumimoji="0" lang="en-US"/>
          </a:p>
        </p:txBody>
      </p:sp>
      <p:sp>
        <p:nvSpPr>
          <p:cNvPr id="21" name="Espaço Reservado para Data 20"/>
          <p:cNvSpPr>
            <a:spLocks noGrp="1"/>
          </p:cNvSpPr>
          <p:nvPr>
            <p:ph type="dt" sz="half" idx="14"/>
          </p:nvPr>
        </p:nvSpPr>
        <p:spPr/>
        <p:txBody>
          <a:bodyPr rtlCol="0"/>
          <a:lstStyle/>
          <a:p>
            <a:fld id="{A74CE3CF-BECF-4E36-B35B-7A516192E70B}" type="datetime1">
              <a:rPr lang="pt-BR" smtClean="0"/>
              <a:pPr/>
              <a:t>08/04/2021</a:t>
            </a:fld>
            <a:endParaRPr lang="pt-BR"/>
          </a:p>
        </p:txBody>
      </p:sp>
      <p:sp>
        <p:nvSpPr>
          <p:cNvPr id="22" name="Espaço Reservado para Número de Slide 21"/>
          <p:cNvSpPr>
            <a:spLocks noGrp="1"/>
          </p:cNvSpPr>
          <p:nvPr>
            <p:ph type="sldNum" sz="quarter" idx="15"/>
          </p:nvPr>
        </p:nvSpPr>
        <p:spPr/>
        <p:txBody>
          <a:bodyPr rtlCol="0"/>
          <a:lstStyle/>
          <a:p>
            <a:fld id="{05BBCA78-D3BF-4450-A3B4-E3BB094F04D3}" type="slidenum">
              <a:rPr lang="pt-BR" smtClean="0"/>
              <a:pPr/>
              <a:t>‹#›</a:t>
            </a:fld>
            <a:endParaRPr lang="pt-BR"/>
          </a:p>
        </p:txBody>
      </p:sp>
      <p:sp>
        <p:nvSpPr>
          <p:cNvPr id="23" name="Espaço Reservado para Rodapé 22"/>
          <p:cNvSpPr>
            <a:spLocks noGrp="1"/>
          </p:cNvSpPr>
          <p:nvPr>
            <p:ph type="ftr" sz="quarter" idx="16"/>
          </p:nvPr>
        </p:nvSpPr>
        <p:spPr/>
        <p:txBody>
          <a:bodyPr rtlCol="0"/>
          <a:lstStyle/>
          <a:p>
            <a:r>
              <a:rPr lang="pt-BR"/>
              <a:t>Fábio Luiz Leite Júnior - UEPB</a:t>
            </a: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9" name="Conector reto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Elipse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ítulo 1"/>
          <p:cNvSpPr>
            <a:spLocks noGrp="1"/>
          </p:cNvSpPr>
          <p:nvPr>
            <p:ph type="title"/>
          </p:nvPr>
        </p:nvSpPr>
        <p:spPr>
          <a:xfrm rot="5400000">
            <a:off x="3350133" y="3200400"/>
            <a:ext cx="6309360" cy="457200"/>
          </a:xfrm>
        </p:spPr>
        <p:txBody>
          <a:bodyPr anchor="b"/>
          <a:lstStyle>
            <a:lvl1pPr algn="l">
              <a:buNone/>
              <a:defRPr sz="2000" b="1"/>
            </a:lvl1pPr>
          </a:lstStyle>
          <a:p>
            <a:r>
              <a:rPr kumimoji="0" lang="pt-BR"/>
              <a:t>Clique para editar o estilo do título mestre</a:t>
            </a:r>
            <a:endParaRPr kumimoji="0" lang="en-US"/>
          </a:p>
        </p:txBody>
      </p:sp>
      <p:sp>
        <p:nvSpPr>
          <p:cNvPr id="3" name="Espaço Reservado para Imagem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pt-BR"/>
              <a:t>Clique no ícone para adicionar uma imagem</a:t>
            </a:r>
            <a:endParaRPr kumimoji="0" lang="en-US" dirty="0"/>
          </a:p>
        </p:txBody>
      </p:sp>
      <p:sp>
        <p:nvSpPr>
          <p:cNvPr id="4" name="Espaço Reservado para Texto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pt-BR"/>
              <a:t>Clique para editar os estilos do texto mestre</a:t>
            </a:r>
          </a:p>
        </p:txBody>
      </p:sp>
      <p:sp>
        <p:nvSpPr>
          <p:cNvPr id="10" name="Conector reto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tângulo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ector reto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Conector reto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Conector reto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Espaço Reservado para Data 16"/>
          <p:cNvSpPr>
            <a:spLocks noGrp="1"/>
          </p:cNvSpPr>
          <p:nvPr>
            <p:ph type="dt" sz="half" idx="10"/>
          </p:nvPr>
        </p:nvSpPr>
        <p:spPr/>
        <p:txBody>
          <a:bodyPr rtlCol="0"/>
          <a:lstStyle/>
          <a:p>
            <a:fld id="{374B9B5D-3229-404B-9607-75D9C8DBD54D}" type="datetime1">
              <a:rPr lang="pt-BR" smtClean="0"/>
              <a:pPr/>
              <a:t>08/04/2021</a:t>
            </a:fld>
            <a:endParaRPr lang="pt-BR"/>
          </a:p>
        </p:txBody>
      </p:sp>
      <p:sp>
        <p:nvSpPr>
          <p:cNvPr id="18" name="Espaço Reservado para Número de Slide 17"/>
          <p:cNvSpPr>
            <a:spLocks noGrp="1"/>
          </p:cNvSpPr>
          <p:nvPr>
            <p:ph type="sldNum" sz="quarter" idx="11"/>
          </p:nvPr>
        </p:nvSpPr>
        <p:spPr/>
        <p:txBody>
          <a:bodyPr rtlCol="0"/>
          <a:lstStyle/>
          <a:p>
            <a:fld id="{05BBCA78-D3BF-4450-A3B4-E3BB094F04D3}" type="slidenum">
              <a:rPr lang="pt-BR" smtClean="0"/>
              <a:pPr/>
              <a:t>‹#›</a:t>
            </a:fld>
            <a:endParaRPr lang="pt-BR"/>
          </a:p>
        </p:txBody>
      </p:sp>
      <p:sp>
        <p:nvSpPr>
          <p:cNvPr id="21" name="Espaço Reservado para Rodapé 20"/>
          <p:cNvSpPr>
            <a:spLocks noGrp="1"/>
          </p:cNvSpPr>
          <p:nvPr>
            <p:ph type="ftr" sz="quarter" idx="12"/>
          </p:nvPr>
        </p:nvSpPr>
        <p:spPr/>
        <p:txBody>
          <a:bodyPr rtlCol="0"/>
          <a:lstStyle/>
          <a:p>
            <a:r>
              <a:rPr lang="pt-BR"/>
              <a:t>Fábio Luiz Leite Júnior - UEPB</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Conector reto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Espaço Reservado para Título 21"/>
          <p:cNvSpPr>
            <a:spLocks noGrp="1"/>
          </p:cNvSpPr>
          <p:nvPr>
            <p:ph type="title"/>
          </p:nvPr>
        </p:nvSpPr>
        <p:spPr>
          <a:xfrm>
            <a:off x="457200" y="274638"/>
            <a:ext cx="7467600" cy="1143000"/>
          </a:xfrm>
          <a:prstGeom prst="rect">
            <a:avLst/>
          </a:prstGeom>
        </p:spPr>
        <p:txBody>
          <a:bodyPr vert="horz" anchor="b">
            <a:normAutofit/>
          </a:bodyPr>
          <a:lstStyle/>
          <a:p>
            <a:r>
              <a:rPr kumimoji="0" lang="pt-BR"/>
              <a:t>Clique para editar o estilo do título mestre</a:t>
            </a:r>
            <a:endParaRPr kumimoji="0" lang="en-US"/>
          </a:p>
        </p:txBody>
      </p:sp>
      <p:sp>
        <p:nvSpPr>
          <p:cNvPr id="13" name="Espaço Reservado para Texto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pt-BR"/>
              <a:t>Clique para editar os estilos do texto mestre</a:t>
            </a:r>
          </a:p>
          <a:p>
            <a:pPr lvl="1" eaLnBrk="1" latinLnBrk="0" hangingPunct="1"/>
            <a:r>
              <a:rPr kumimoji="0" lang="pt-BR"/>
              <a:t>Segundo nível</a:t>
            </a:r>
          </a:p>
          <a:p>
            <a:pPr lvl="2" eaLnBrk="1" latinLnBrk="0" hangingPunct="1"/>
            <a:r>
              <a:rPr kumimoji="0" lang="pt-BR"/>
              <a:t>Terceiro nível</a:t>
            </a:r>
          </a:p>
          <a:p>
            <a:pPr lvl="3" eaLnBrk="1" latinLnBrk="0" hangingPunct="1"/>
            <a:r>
              <a:rPr kumimoji="0" lang="pt-BR"/>
              <a:t>Quarto nível</a:t>
            </a:r>
          </a:p>
          <a:p>
            <a:pPr lvl="4" eaLnBrk="1" latinLnBrk="0" hangingPunct="1"/>
            <a:r>
              <a:rPr kumimoji="0" lang="pt-BR"/>
              <a:t>Quinto nível</a:t>
            </a:r>
            <a:endParaRPr kumimoji="0" lang="en-US"/>
          </a:p>
        </p:txBody>
      </p:sp>
      <p:sp>
        <p:nvSpPr>
          <p:cNvPr id="14" name="Espaço Reservado para Data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937FDF1E-CD3F-4E3B-8646-75E26A920300}" type="datetime1">
              <a:rPr lang="pt-BR" smtClean="0"/>
              <a:pPr/>
              <a:t>08/04/2021</a:t>
            </a:fld>
            <a:endParaRPr lang="pt-BR"/>
          </a:p>
        </p:txBody>
      </p:sp>
      <p:sp>
        <p:nvSpPr>
          <p:cNvPr id="3" name="Espaço Reservado para Rodapé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r>
              <a:rPr lang="pt-BR"/>
              <a:t>Fábio Luiz Leite Júnior - UEPB</a:t>
            </a:r>
          </a:p>
        </p:txBody>
      </p:sp>
      <p:sp>
        <p:nvSpPr>
          <p:cNvPr id="7" name="Conector reto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Conector reto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tângulo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ector reto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Elipse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spaço Reservado para Número de Slide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05BBCA78-D3BF-4450-A3B4-E3BB094F04D3}" type="slidenum">
              <a:rPr lang="pt-BR" smtClean="0"/>
              <a:pPr/>
              <a:t>‹#›</a:t>
            </a:fld>
            <a:endParaRPr lang="pt-B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9.tiff"/><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tiff"/><Relationship Id="rId5" Type="http://schemas.openxmlformats.org/officeDocument/2006/relationships/image" Target="../media/image25.tiff"/><Relationship Id="rId4" Type="http://schemas.openxmlformats.org/officeDocument/2006/relationships/image" Target="../media/image24.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pt-BR" dirty="0"/>
              <a:t>Análise Amortizada</a:t>
            </a:r>
          </a:p>
        </p:txBody>
      </p:sp>
      <p:sp>
        <p:nvSpPr>
          <p:cNvPr id="3" name="Subtítulo 2"/>
          <p:cNvSpPr>
            <a:spLocks noGrp="1"/>
          </p:cNvSpPr>
          <p:nvPr>
            <p:ph type="subTitle" idx="1"/>
          </p:nvPr>
        </p:nvSpPr>
        <p:spPr/>
        <p:txBody>
          <a:bodyPr/>
          <a:lstStyle/>
          <a:p>
            <a:r>
              <a:rPr lang="pt-BR" dirty="0"/>
              <a:t>Fábio Luiz Leite Júnior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3" name="Content Placeholder 2">
            <a:extLst>
              <a:ext uri="{FF2B5EF4-FFF2-40B4-BE49-F238E27FC236}">
                <a16:creationId xmlns:a16="http://schemas.microsoft.com/office/drawing/2014/main" id="{65F166FB-D15B-D340-B680-CCF8FCAE5425}"/>
              </a:ext>
            </a:extLst>
          </p:cNvPr>
          <p:cNvSpPr>
            <a:spLocks noGrp="1"/>
          </p:cNvSpPr>
          <p:nvPr>
            <p:ph sz="quarter" idx="1"/>
          </p:nvPr>
        </p:nvSpPr>
        <p:spPr>
          <a:xfrm>
            <a:off x="457200" y="1600200"/>
            <a:ext cx="7467600" cy="1828800"/>
          </a:xfrm>
        </p:spPr>
        <p:txBody>
          <a:bodyPr/>
          <a:lstStyle/>
          <a:p>
            <a:r>
              <a:rPr lang="pt-BR" dirty="0"/>
              <a:t>Contador binário</a:t>
            </a:r>
          </a:p>
          <a:p>
            <a:pPr lvl="1"/>
            <a:r>
              <a:rPr lang="pt" dirty="0"/>
              <a:t>Um </a:t>
            </a:r>
            <a:r>
              <a:rPr lang="pt" i="1" dirty="0"/>
              <a:t>contador binário</a:t>
            </a:r>
            <a:r>
              <a:rPr lang="pt" dirty="0"/>
              <a:t> é um vetor de bits </a:t>
            </a:r>
            <a:r>
              <a:rPr lang="pt" i="1" dirty="0"/>
              <a:t>A</a:t>
            </a:r>
            <a:r>
              <a:rPr lang="pt" dirty="0"/>
              <a:t>[0..</a:t>
            </a:r>
            <a:r>
              <a:rPr lang="pt" i="1" dirty="0"/>
              <a:t>k</a:t>
            </a:r>
            <a:r>
              <a:rPr lang="pt" dirty="0"/>
              <a:t>−1].  O contador representa o número</a:t>
            </a:r>
            <a:br>
              <a:rPr lang="pt" dirty="0"/>
            </a:br>
            <a:r>
              <a:rPr lang="pt" dirty="0"/>
              <a:t> </a:t>
            </a:r>
            <a:r>
              <a:rPr lang="pt" i="1" dirty="0"/>
              <a:t>A</a:t>
            </a:r>
            <a:r>
              <a:rPr lang="pt" dirty="0"/>
              <a:t>[0]⋅2</a:t>
            </a:r>
            <a:r>
              <a:rPr lang="pt" baseline="30000" dirty="0"/>
              <a:t>0</a:t>
            </a:r>
            <a:r>
              <a:rPr lang="pt" dirty="0"/>
              <a:t> + </a:t>
            </a:r>
            <a:r>
              <a:rPr lang="pt" i="1" dirty="0"/>
              <a:t>A</a:t>
            </a:r>
            <a:r>
              <a:rPr lang="pt" dirty="0"/>
              <a:t>[1]⋅2</a:t>
            </a:r>
            <a:r>
              <a:rPr lang="pt" baseline="30000" dirty="0"/>
              <a:t>1</a:t>
            </a:r>
            <a:r>
              <a:rPr lang="pt" dirty="0"/>
              <a:t> + ⋅⋅⋅ + </a:t>
            </a:r>
            <a:r>
              <a:rPr lang="pt" i="1" dirty="0"/>
              <a:t>A</a:t>
            </a:r>
            <a:r>
              <a:rPr lang="pt" dirty="0"/>
              <a:t>[</a:t>
            </a:r>
            <a:r>
              <a:rPr lang="pt" i="1" dirty="0"/>
              <a:t>k</a:t>
            </a:r>
            <a:r>
              <a:rPr lang="pt" dirty="0"/>
              <a:t>−1]⋅2</a:t>
            </a:r>
            <a:r>
              <a:rPr lang="pt" i="1" baseline="30000" dirty="0"/>
              <a:t>k</a:t>
            </a:r>
            <a:r>
              <a:rPr lang="pt" baseline="30000" dirty="0"/>
              <a:t>−1</a:t>
            </a:r>
            <a:r>
              <a:rPr lang="pt" dirty="0"/>
              <a:t>.</a:t>
            </a:r>
            <a:endParaRPr lang="pt-BR" dirty="0"/>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10</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7" name="Picture 6" descr="A close up of a device&#10;&#10;Description automatically generated">
            <a:extLst>
              <a:ext uri="{FF2B5EF4-FFF2-40B4-BE49-F238E27FC236}">
                <a16:creationId xmlns:a16="http://schemas.microsoft.com/office/drawing/2014/main" id="{A2DC5FCA-6415-7A43-938F-CB61D38775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3428746"/>
            <a:ext cx="6286526" cy="1008365"/>
          </a:xfrm>
          <a:prstGeom prst="rect">
            <a:avLst/>
          </a:prstGeom>
        </p:spPr>
      </p:pic>
      <p:sp>
        <p:nvSpPr>
          <p:cNvPr id="8" name="TextBox 7">
            <a:extLst>
              <a:ext uri="{FF2B5EF4-FFF2-40B4-BE49-F238E27FC236}">
                <a16:creationId xmlns:a16="http://schemas.microsoft.com/office/drawing/2014/main" id="{FA9AB6B5-499F-7E41-8269-DB1684EF68C2}"/>
              </a:ext>
            </a:extLst>
          </p:cNvPr>
          <p:cNvSpPr txBox="1"/>
          <p:nvPr/>
        </p:nvSpPr>
        <p:spPr>
          <a:xfrm>
            <a:off x="6652432" y="4293095"/>
            <a:ext cx="1519968" cy="646331"/>
          </a:xfrm>
          <a:prstGeom prst="rect">
            <a:avLst/>
          </a:prstGeom>
          <a:noFill/>
        </p:spPr>
        <p:txBody>
          <a:bodyPr wrap="none" rtlCol="0">
            <a:spAutoFit/>
          </a:bodyPr>
          <a:lstStyle/>
          <a:p>
            <a:r>
              <a:rPr lang="pt-BR" dirty="0"/>
              <a:t>Menos</a:t>
            </a:r>
            <a:br>
              <a:rPr lang="pt-BR" dirty="0"/>
            </a:br>
            <a:r>
              <a:rPr lang="pt-BR" dirty="0"/>
              <a:t>Significativo</a:t>
            </a:r>
          </a:p>
        </p:txBody>
      </p:sp>
      <p:sp>
        <p:nvSpPr>
          <p:cNvPr id="9" name="TextBox 8">
            <a:extLst>
              <a:ext uri="{FF2B5EF4-FFF2-40B4-BE49-F238E27FC236}">
                <a16:creationId xmlns:a16="http://schemas.microsoft.com/office/drawing/2014/main" id="{0FA392CF-6B75-1543-8F88-C01DE490815A}"/>
              </a:ext>
            </a:extLst>
          </p:cNvPr>
          <p:cNvSpPr txBox="1"/>
          <p:nvPr/>
        </p:nvSpPr>
        <p:spPr>
          <a:xfrm>
            <a:off x="179534" y="4293096"/>
            <a:ext cx="1519968" cy="646331"/>
          </a:xfrm>
          <a:prstGeom prst="rect">
            <a:avLst/>
          </a:prstGeom>
          <a:noFill/>
        </p:spPr>
        <p:txBody>
          <a:bodyPr wrap="none" rtlCol="0">
            <a:spAutoFit/>
          </a:bodyPr>
          <a:lstStyle/>
          <a:p>
            <a:pPr algn="r"/>
            <a:r>
              <a:rPr lang="pt-BR" dirty="0"/>
              <a:t>Mais</a:t>
            </a:r>
            <a:br>
              <a:rPr lang="pt-BR" dirty="0"/>
            </a:br>
            <a:r>
              <a:rPr lang="pt-BR" dirty="0"/>
              <a:t>Significativo</a:t>
            </a:r>
          </a:p>
        </p:txBody>
      </p:sp>
    </p:spTree>
    <p:extLst>
      <p:ext uri="{BB962C8B-B14F-4D97-AF65-F5344CB8AC3E}">
        <p14:creationId xmlns:p14="http://schemas.microsoft.com/office/powerpoint/2010/main" val="2929578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Contador Binário</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11</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8" name="Picture 7" descr="A screenshot of a cell phone&#10;&#10;Description automatically generated">
            <a:extLst>
              <a:ext uri="{FF2B5EF4-FFF2-40B4-BE49-F238E27FC236}">
                <a16:creationId xmlns:a16="http://schemas.microsoft.com/office/drawing/2014/main" id="{C91F31D6-12AE-9641-A1F8-944BF2AF67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59" y="1772816"/>
            <a:ext cx="4367885" cy="2088232"/>
          </a:xfrm>
          <a:prstGeom prst="rect">
            <a:avLst/>
          </a:prstGeom>
        </p:spPr>
      </p:pic>
      <p:pic>
        <p:nvPicPr>
          <p:cNvPr id="9" name="Picture 8">
            <a:extLst>
              <a:ext uri="{FF2B5EF4-FFF2-40B4-BE49-F238E27FC236}">
                <a16:creationId xmlns:a16="http://schemas.microsoft.com/office/drawing/2014/main" id="{4FC54D4B-667E-E64E-A1B4-007717CD427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4982147" y="1056798"/>
            <a:ext cx="3425359" cy="4741152"/>
          </a:xfrm>
          <a:prstGeom prst="rect">
            <a:avLst/>
          </a:prstGeom>
        </p:spPr>
      </p:pic>
      <p:sp>
        <p:nvSpPr>
          <p:cNvPr id="10" name="TextBox 9">
            <a:extLst>
              <a:ext uri="{FF2B5EF4-FFF2-40B4-BE49-F238E27FC236}">
                <a16:creationId xmlns:a16="http://schemas.microsoft.com/office/drawing/2014/main" id="{809992DF-FF78-034F-A6BC-9218E18EF52C}"/>
              </a:ext>
            </a:extLst>
          </p:cNvPr>
          <p:cNvSpPr txBox="1"/>
          <p:nvPr/>
        </p:nvSpPr>
        <p:spPr>
          <a:xfrm>
            <a:off x="251520" y="4869160"/>
            <a:ext cx="4405373" cy="923330"/>
          </a:xfrm>
          <a:prstGeom prst="rect">
            <a:avLst/>
          </a:prstGeom>
          <a:noFill/>
        </p:spPr>
        <p:txBody>
          <a:bodyPr wrap="none" rtlCol="0">
            <a:spAutoFit/>
          </a:bodyPr>
          <a:lstStyle/>
          <a:p>
            <a:r>
              <a:rPr lang="pt-BR" dirty="0"/>
              <a:t>Numa sequencia de </a:t>
            </a:r>
            <a:r>
              <a:rPr lang="pt-BR" dirty="0" err="1"/>
              <a:t>n</a:t>
            </a:r>
            <a:r>
              <a:rPr lang="pt-BR" dirty="0"/>
              <a:t> operações, temos:</a:t>
            </a:r>
            <a:br>
              <a:rPr lang="pt-BR" dirty="0"/>
            </a:br>
            <a:r>
              <a:rPr lang="pt-BR" dirty="0"/>
              <a:t>	O(</a:t>
            </a:r>
            <a:r>
              <a:rPr lang="pt-BR" dirty="0" err="1"/>
              <a:t>k</a:t>
            </a:r>
            <a:r>
              <a:rPr lang="pt-BR" dirty="0"/>
              <a:t>*</a:t>
            </a:r>
            <a:r>
              <a:rPr lang="pt-BR" dirty="0" err="1"/>
              <a:t>n</a:t>
            </a:r>
            <a:r>
              <a:rPr lang="pt-BR" dirty="0"/>
              <a:t>)</a:t>
            </a:r>
            <a:br>
              <a:rPr lang="pt-BR" dirty="0"/>
            </a:br>
            <a:r>
              <a:rPr lang="pt-BR" dirty="0"/>
              <a:t>Nem todas as chamadas viram </a:t>
            </a:r>
            <a:r>
              <a:rPr lang="pt-BR" dirty="0" err="1"/>
              <a:t>k</a:t>
            </a:r>
            <a:r>
              <a:rPr lang="pt-BR" dirty="0"/>
              <a:t> bits</a:t>
            </a:r>
          </a:p>
        </p:txBody>
      </p:sp>
    </p:spTree>
    <p:extLst>
      <p:ext uri="{BB962C8B-B14F-4D97-AF65-F5344CB8AC3E}">
        <p14:creationId xmlns:p14="http://schemas.microsoft.com/office/powerpoint/2010/main" val="1665157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12</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E2E814D7-03A7-A246-B18B-894E514E7A29}"/>
              </a:ext>
            </a:extLst>
          </p:cNvPr>
          <p:cNvPicPr>
            <a:picLocks noChangeAspect="1"/>
          </p:cNvPicPr>
          <p:nvPr/>
        </p:nvPicPr>
        <p:blipFill>
          <a:blip r:embed="rId2"/>
          <a:stretch>
            <a:fillRect/>
          </a:stretch>
        </p:blipFill>
        <p:spPr>
          <a:xfrm>
            <a:off x="457199" y="1628800"/>
            <a:ext cx="6450341" cy="3528392"/>
          </a:xfrm>
          <a:prstGeom prst="rect">
            <a:avLst/>
          </a:prstGeom>
        </p:spPr>
      </p:pic>
    </p:spTree>
    <p:extLst>
      <p:ext uri="{BB962C8B-B14F-4D97-AF65-F5344CB8AC3E}">
        <p14:creationId xmlns:p14="http://schemas.microsoft.com/office/powerpoint/2010/main" val="2344479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13</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E2E814D7-03A7-A246-B18B-894E514E7A29}"/>
              </a:ext>
            </a:extLst>
          </p:cNvPr>
          <p:cNvPicPr>
            <a:picLocks noChangeAspect="1"/>
          </p:cNvPicPr>
          <p:nvPr/>
        </p:nvPicPr>
        <p:blipFill>
          <a:blip r:embed="rId2"/>
          <a:stretch>
            <a:fillRect/>
          </a:stretch>
        </p:blipFill>
        <p:spPr>
          <a:xfrm>
            <a:off x="457199" y="1628800"/>
            <a:ext cx="6450341" cy="3528392"/>
          </a:xfrm>
          <a:prstGeom prst="rect">
            <a:avLst/>
          </a:prstGeom>
        </p:spPr>
      </p:pic>
      <p:sp>
        <p:nvSpPr>
          <p:cNvPr id="3" name="TextBox 2">
            <a:extLst>
              <a:ext uri="{FF2B5EF4-FFF2-40B4-BE49-F238E27FC236}">
                <a16:creationId xmlns:a16="http://schemas.microsoft.com/office/drawing/2014/main" id="{EC7248F4-471C-0347-9D1B-CB4412C8F277}"/>
              </a:ext>
            </a:extLst>
          </p:cNvPr>
          <p:cNvSpPr txBox="1"/>
          <p:nvPr/>
        </p:nvSpPr>
        <p:spPr>
          <a:xfrm>
            <a:off x="539552" y="5734050"/>
            <a:ext cx="4405373" cy="369332"/>
          </a:xfrm>
          <a:prstGeom prst="rect">
            <a:avLst/>
          </a:prstGeom>
          <a:noFill/>
        </p:spPr>
        <p:txBody>
          <a:bodyPr wrap="none" rtlCol="0">
            <a:spAutoFit/>
          </a:bodyPr>
          <a:lstStyle/>
          <a:p>
            <a:r>
              <a:rPr lang="pt-BR" dirty="0"/>
              <a:t>Em A.6 do livro texto temos, para </a:t>
            </a:r>
            <a:r>
              <a:rPr lang="pt-BR" dirty="0" err="1"/>
              <a:t>x</a:t>
            </a:r>
            <a:r>
              <a:rPr lang="pt-BR" dirty="0"/>
              <a:t> &lt; 1:</a:t>
            </a:r>
          </a:p>
        </p:txBody>
      </p:sp>
      <p:pic>
        <p:nvPicPr>
          <p:cNvPr id="7" name="Picture 6">
            <a:extLst>
              <a:ext uri="{FF2B5EF4-FFF2-40B4-BE49-F238E27FC236}">
                <a16:creationId xmlns:a16="http://schemas.microsoft.com/office/drawing/2014/main" id="{B5E41716-00B6-D94F-862F-227185155EAC}"/>
              </a:ext>
            </a:extLst>
          </p:cNvPr>
          <p:cNvPicPr>
            <a:picLocks noChangeAspect="1"/>
          </p:cNvPicPr>
          <p:nvPr/>
        </p:nvPicPr>
        <p:blipFill>
          <a:blip r:embed="rId3"/>
          <a:stretch>
            <a:fillRect/>
          </a:stretch>
        </p:blipFill>
        <p:spPr>
          <a:xfrm>
            <a:off x="5014550" y="5520320"/>
            <a:ext cx="1645682" cy="843412"/>
          </a:xfrm>
          <a:prstGeom prst="rect">
            <a:avLst/>
          </a:prstGeom>
        </p:spPr>
      </p:pic>
    </p:spTree>
    <p:extLst>
      <p:ext uri="{BB962C8B-B14F-4D97-AF65-F5344CB8AC3E}">
        <p14:creationId xmlns:p14="http://schemas.microsoft.com/office/powerpoint/2010/main" val="3726838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14</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E2E814D7-03A7-A246-B18B-894E514E7A29}"/>
              </a:ext>
            </a:extLst>
          </p:cNvPr>
          <p:cNvPicPr>
            <a:picLocks noChangeAspect="1"/>
          </p:cNvPicPr>
          <p:nvPr/>
        </p:nvPicPr>
        <p:blipFill>
          <a:blip r:embed="rId2"/>
          <a:stretch>
            <a:fillRect/>
          </a:stretch>
        </p:blipFill>
        <p:spPr>
          <a:xfrm>
            <a:off x="457199" y="1628800"/>
            <a:ext cx="6450341" cy="3528392"/>
          </a:xfrm>
          <a:prstGeom prst="rect">
            <a:avLst/>
          </a:prstGeom>
        </p:spPr>
      </p:pic>
      <p:pic>
        <p:nvPicPr>
          <p:cNvPr id="8" name="Picture 7">
            <a:extLst>
              <a:ext uri="{FF2B5EF4-FFF2-40B4-BE49-F238E27FC236}">
                <a16:creationId xmlns:a16="http://schemas.microsoft.com/office/drawing/2014/main" id="{67926B75-47A3-5740-BB0C-301BBB45AE33}"/>
              </a:ext>
            </a:extLst>
          </p:cNvPr>
          <p:cNvPicPr>
            <a:picLocks noChangeAspect="1"/>
          </p:cNvPicPr>
          <p:nvPr/>
        </p:nvPicPr>
        <p:blipFill>
          <a:blip r:embed="rId3"/>
          <a:stretch>
            <a:fillRect/>
          </a:stretch>
        </p:blipFill>
        <p:spPr>
          <a:xfrm>
            <a:off x="1107728" y="5607304"/>
            <a:ext cx="1016000" cy="774700"/>
          </a:xfrm>
          <a:prstGeom prst="rect">
            <a:avLst/>
          </a:prstGeom>
        </p:spPr>
      </p:pic>
      <p:pic>
        <p:nvPicPr>
          <p:cNvPr id="9" name="Picture 8">
            <a:extLst>
              <a:ext uri="{FF2B5EF4-FFF2-40B4-BE49-F238E27FC236}">
                <a16:creationId xmlns:a16="http://schemas.microsoft.com/office/drawing/2014/main" id="{6B814F6F-4168-214A-B77A-7EF66D364929}"/>
              </a:ext>
            </a:extLst>
          </p:cNvPr>
          <p:cNvPicPr>
            <a:picLocks noChangeAspect="1"/>
          </p:cNvPicPr>
          <p:nvPr/>
        </p:nvPicPr>
        <p:blipFill>
          <a:blip r:embed="rId4"/>
          <a:stretch>
            <a:fillRect/>
          </a:stretch>
        </p:blipFill>
        <p:spPr>
          <a:xfrm>
            <a:off x="2123728" y="5670804"/>
            <a:ext cx="1282700" cy="647700"/>
          </a:xfrm>
          <a:prstGeom prst="rect">
            <a:avLst/>
          </a:prstGeom>
        </p:spPr>
      </p:pic>
      <p:pic>
        <p:nvPicPr>
          <p:cNvPr id="10" name="Picture 9">
            <a:extLst>
              <a:ext uri="{FF2B5EF4-FFF2-40B4-BE49-F238E27FC236}">
                <a16:creationId xmlns:a16="http://schemas.microsoft.com/office/drawing/2014/main" id="{8F4CC2B4-C007-854D-88B4-87AAC999091D}"/>
              </a:ext>
            </a:extLst>
          </p:cNvPr>
          <p:cNvPicPr>
            <a:picLocks noChangeAspect="1"/>
          </p:cNvPicPr>
          <p:nvPr/>
        </p:nvPicPr>
        <p:blipFill>
          <a:blip r:embed="rId5"/>
          <a:stretch>
            <a:fillRect/>
          </a:stretch>
        </p:blipFill>
        <p:spPr>
          <a:xfrm>
            <a:off x="3406428" y="5661033"/>
            <a:ext cx="1651000" cy="647700"/>
          </a:xfrm>
          <a:prstGeom prst="rect">
            <a:avLst/>
          </a:prstGeom>
        </p:spPr>
      </p:pic>
      <p:pic>
        <p:nvPicPr>
          <p:cNvPr id="11" name="Picture 10">
            <a:extLst>
              <a:ext uri="{FF2B5EF4-FFF2-40B4-BE49-F238E27FC236}">
                <a16:creationId xmlns:a16="http://schemas.microsoft.com/office/drawing/2014/main" id="{6A0B90A9-DBC8-2549-85FF-64BC1EC3DDDE}"/>
              </a:ext>
            </a:extLst>
          </p:cNvPr>
          <p:cNvPicPr>
            <a:picLocks noChangeAspect="1"/>
          </p:cNvPicPr>
          <p:nvPr/>
        </p:nvPicPr>
        <p:blipFill>
          <a:blip r:embed="rId6"/>
          <a:stretch>
            <a:fillRect/>
          </a:stretch>
        </p:blipFill>
        <p:spPr>
          <a:xfrm>
            <a:off x="5057428" y="5829562"/>
            <a:ext cx="635000" cy="330200"/>
          </a:xfrm>
          <a:prstGeom prst="rect">
            <a:avLst/>
          </a:prstGeom>
        </p:spPr>
      </p:pic>
    </p:spTree>
    <p:extLst>
      <p:ext uri="{BB962C8B-B14F-4D97-AF65-F5344CB8AC3E}">
        <p14:creationId xmlns:p14="http://schemas.microsoft.com/office/powerpoint/2010/main" val="1875773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3" name="Content Placeholder 2">
            <a:extLst>
              <a:ext uri="{FF2B5EF4-FFF2-40B4-BE49-F238E27FC236}">
                <a16:creationId xmlns:a16="http://schemas.microsoft.com/office/drawing/2014/main" id="{65F166FB-D15B-D340-B680-CCF8FCAE5425}"/>
              </a:ext>
            </a:extLst>
          </p:cNvPr>
          <p:cNvSpPr>
            <a:spLocks noGrp="1"/>
          </p:cNvSpPr>
          <p:nvPr>
            <p:ph sz="quarter" idx="1"/>
          </p:nvPr>
        </p:nvSpPr>
        <p:spPr/>
        <p:txBody>
          <a:bodyPr/>
          <a:lstStyle/>
          <a:p>
            <a:r>
              <a:rPr lang="pt-BR" dirty="0"/>
              <a:t>Logo o custo médio da operação incremente:</a:t>
            </a:r>
          </a:p>
          <a:p>
            <a:r>
              <a:rPr lang="pt-BR" dirty="0"/>
              <a:t>O(</a:t>
            </a:r>
            <a:r>
              <a:rPr lang="pt-BR" dirty="0" err="1"/>
              <a:t>n</a:t>
            </a:r>
            <a:r>
              <a:rPr lang="pt-BR" dirty="0"/>
              <a:t>)/</a:t>
            </a:r>
            <a:r>
              <a:rPr lang="pt-BR" dirty="0" err="1"/>
              <a:t>n</a:t>
            </a:r>
            <a:r>
              <a:rPr lang="pt-BR" dirty="0"/>
              <a:t> = O(1)</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15</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31587606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3" name="Content Placeholder 2">
            <a:extLst>
              <a:ext uri="{FF2B5EF4-FFF2-40B4-BE49-F238E27FC236}">
                <a16:creationId xmlns:a16="http://schemas.microsoft.com/office/drawing/2014/main" id="{65F166FB-D15B-D340-B680-CCF8FCAE5425}"/>
              </a:ext>
            </a:extLst>
          </p:cNvPr>
          <p:cNvSpPr>
            <a:spLocks noGrp="1"/>
          </p:cNvSpPr>
          <p:nvPr>
            <p:ph sz="quarter" idx="1"/>
          </p:nvPr>
        </p:nvSpPr>
        <p:spPr/>
        <p:txBody>
          <a:bodyPr/>
          <a:lstStyle/>
          <a:p>
            <a:r>
              <a:rPr lang="pt-BR" dirty="0"/>
              <a:t>Tabelas dinâmicas</a:t>
            </a:r>
          </a:p>
          <a:p>
            <a:pPr lvl="1"/>
            <a:r>
              <a:rPr lang="pt-BR" dirty="0"/>
              <a:t>Como fazer crescer o tamanho do </a:t>
            </a:r>
            <a:r>
              <a:rPr lang="pt-BR" dirty="0" err="1"/>
              <a:t>array</a:t>
            </a:r>
            <a:r>
              <a:rPr lang="pt-BR" dirty="0"/>
              <a:t>?</a:t>
            </a:r>
          </a:p>
          <a:p>
            <a:pPr lvl="2"/>
            <a:r>
              <a:rPr lang="pt-BR" dirty="0"/>
              <a:t>Op1 – amortizar o crescimento na inserção e adicionar sempre 1 elementos a mais</a:t>
            </a:r>
          </a:p>
          <a:p>
            <a:pPr lvl="2"/>
            <a:r>
              <a:rPr lang="pt-BR" dirty="0"/>
              <a:t>Op2 – dobrar o tamanho do </a:t>
            </a:r>
            <a:r>
              <a:rPr lang="pt-BR" dirty="0" err="1"/>
              <a:t>array</a:t>
            </a:r>
            <a:r>
              <a:rPr lang="pt-BR" dirty="0"/>
              <a:t> quando o mesmo estiver cheio</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16</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3951008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Tabelas dinâmicas</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17</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B91532BA-E1C1-5D41-8F70-F1F3339769DF}"/>
              </a:ext>
            </a:extLst>
          </p:cNvPr>
          <p:cNvPicPr>
            <a:picLocks noChangeAspect="1"/>
          </p:cNvPicPr>
          <p:nvPr/>
        </p:nvPicPr>
        <p:blipFill>
          <a:blip r:embed="rId2"/>
          <a:stretch>
            <a:fillRect/>
          </a:stretch>
        </p:blipFill>
        <p:spPr>
          <a:xfrm>
            <a:off x="1902772" y="2636912"/>
            <a:ext cx="4231328" cy="1255638"/>
          </a:xfrm>
          <a:prstGeom prst="rect">
            <a:avLst/>
          </a:prstGeom>
        </p:spPr>
      </p:pic>
    </p:spTree>
    <p:extLst>
      <p:ext uri="{BB962C8B-B14F-4D97-AF65-F5344CB8AC3E}">
        <p14:creationId xmlns:p14="http://schemas.microsoft.com/office/powerpoint/2010/main" val="22376835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Tabelas dinâmicas</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18</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4832508F-DA3B-8844-9155-F6D7CC6A25DE}"/>
              </a:ext>
            </a:extLst>
          </p:cNvPr>
          <p:cNvPicPr>
            <a:picLocks noChangeAspect="1"/>
          </p:cNvPicPr>
          <p:nvPr/>
        </p:nvPicPr>
        <p:blipFill>
          <a:blip r:embed="rId2"/>
          <a:stretch>
            <a:fillRect/>
          </a:stretch>
        </p:blipFill>
        <p:spPr>
          <a:xfrm>
            <a:off x="1862446" y="2711450"/>
            <a:ext cx="4316104" cy="1143000"/>
          </a:xfrm>
          <a:prstGeom prst="rect">
            <a:avLst/>
          </a:prstGeom>
        </p:spPr>
      </p:pic>
    </p:spTree>
    <p:extLst>
      <p:ext uri="{BB962C8B-B14F-4D97-AF65-F5344CB8AC3E}">
        <p14:creationId xmlns:p14="http://schemas.microsoft.com/office/powerpoint/2010/main" val="2049114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Tabelas dinâmicas</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19</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5D904799-D215-D040-92F3-C1678E4BA8FD}"/>
              </a:ext>
            </a:extLst>
          </p:cNvPr>
          <p:cNvPicPr>
            <a:picLocks noChangeAspect="1"/>
          </p:cNvPicPr>
          <p:nvPr/>
        </p:nvPicPr>
        <p:blipFill>
          <a:blip r:embed="rId2"/>
          <a:stretch>
            <a:fillRect/>
          </a:stretch>
        </p:blipFill>
        <p:spPr>
          <a:xfrm>
            <a:off x="2051720" y="2520717"/>
            <a:ext cx="4476080" cy="1613133"/>
          </a:xfrm>
          <a:prstGeom prst="rect">
            <a:avLst/>
          </a:prstGeom>
        </p:spPr>
      </p:pic>
    </p:spTree>
    <p:extLst>
      <p:ext uri="{BB962C8B-B14F-4D97-AF65-F5344CB8AC3E}">
        <p14:creationId xmlns:p14="http://schemas.microsoft.com/office/powerpoint/2010/main" val="206818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033A4-677F-A945-91C8-C3262F607DE4}"/>
              </a:ext>
            </a:extLst>
          </p:cNvPr>
          <p:cNvSpPr>
            <a:spLocks noGrp="1"/>
          </p:cNvSpPr>
          <p:nvPr>
            <p:ph type="title"/>
          </p:nvPr>
        </p:nvSpPr>
        <p:spPr/>
        <p:txBody>
          <a:bodyPr/>
          <a:lstStyle/>
          <a:p>
            <a:r>
              <a:rPr lang="pt-BR" dirty="0"/>
              <a:t>Análise amortizada</a:t>
            </a:r>
          </a:p>
        </p:txBody>
      </p:sp>
      <p:sp>
        <p:nvSpPr>
          <p:cNvPr id="3" name="Content Placeholder 2">
            <a:extLst>
              <a:ext uri="{FF2B5EF4-FFF2-40B4-BE49-F238E27FC236}">
                <a16:creationId xmlns:a16="http://schemas.microsoft.com/office/drawing/2014/main" id="{C29FEE6E-BD0A-0D41-85D3-8CA8BAF98DCE}"/>
              </a:ext>
            </a:extLst>
          </p:cNvPr>
          <p:cNvSpPr>
            <a:spLocks noGrp="1"/>
          </p:cNvSpPr>
          <p:nvPr>
            <p:ph sz="quarter" idx="1"/>
          </p:nvPr>
        </p:nvSpPr>
        <p:spPr/>
        <p:txBody>
          <a:bodyPr/>
          <a:lstStyle/>
          <a:p>
            <a:r>
              <a:rPr lang="pt-BR" dirty="0"/>
              <a:t>Alocação dinâmica de </a:t>
            </a:r>
            <a:r>
              <a:rPr lang="pt-BR" dirty="0" err="1"/>
              <a:t>arrays</a:t>
            </a:r>
            <a:endParaRPr lang="pt-BR" dirty="0"/>
          </a:p>
          <a:p>
            <a:pPr lvl="1"/>
            <a:r>
              <a:rPr lang="pt-BR" dirty="0"/>
              <a:t>Problemas (?)</a:t>
            </a:r>
          </a:p>
          <a:p>
            <a:r>
              <a:rPr lang="pt-BR" dirty="0"/>
              <a:t>Árvores desbalanceadas</a:t>
            </a:r>
          </a:p>
          <a:p>
            <a:endParaRPr lang="pt-BR" dirty="0"/>
          </a:p>
        </p:txBody>
      </p:sp>
      <p:sp>
        <p:nvSpPr>
          <p:cNvPr id="4" name="Slide Number Placeholder 3">
            <a:extLst>
              <a:ext uri="{FF2B5EF4-FFF2-40B4-BE49-F238E27FC236}">
                <a16:creationId xmlns:a16="http://schemas.microsoft.com/office/drawing/2014/main" id="{E90855E8-E68E-954F-8A5C-4BC55B72D6D1}"/>
              </a:ext>
            </a:extLst>
          </p:cNvPr>
          <p:cNvSpPr>
            <a:spLocks noGrp="1"/>
          </p:cNvSpPr>
          <p:nvPr>
            <p:ph type="sldNum" sz="quarter" idx="15"/>
          </p:nvPr>
        </p:nvSpPr>
        <p:spPr/>
        <p:txBody>
          <a:bodyPr/>
          <a:lstStyle/>
          <a:p>
            <a:fld id="{05BBCA78-D3BF-4450-A3B4-E3BB094F04D3}" type="slidenum">
              <a:rPr lang="pt-BR" smtClean="0"/>
              <a:pPr/>
              <a:t>2</a:t>
            </a:fld>
            <a:endParaRPr lang="pt-BR"/>
          </a:p>
        </p:txBody>
      </p:sp>
      <p:sp>
        <p:nvSpPr>
          <p:cNvPr id="5" name="Footer Placeholder 4">
            <a:extLst>
              <a:ext uri="{FF2B5EF4-FFF2-40B4-BE49-F238E27FC236}">
                <a16:creationId xmlns:a16="http://schemas.microsoft.com/office/drawing/2014/main" id="{E19D9B27-772C-A244-A1A9-0EE15B9D38A2}"/>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496149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Tabelas dinâmicas</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20</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FCBA8AD2-6D1A-0142-9A65-2BEA590C0B93}"/>
              </a:ext>
            </a:extLst>
          </p:cNvPr>
          <p:cNvPicPr>
            <a:picLocks noChangeAspect="1"/>
          </p:cNvPicPr>
          <p:nvPr/>
        </p:nvPicPr>
        <p:blipFill>
          <a:blip r:embed="rId2"/>
          <a:stretch>
            <a:fillRect/>
          </a:stretch>
        </p:blipFill>
        <p:spPr>
          <a:xfrm>
            <a:off x="2413000" y="2286000"/>
            <a:ext cx="4318000" cy="2286000"/>
          </a:xfrm>
          <a:prstGeom prst="rect">
            <a:avLst/>
          </a:prstGeom>
        </p:spPr>
      </p:pic>
    </p:spTree>
    <p:extLst>
      <p:ext uri="{BB962C8B-B14F-4D97-AF65-F5344CB8AC3E}">
        <p14:creationId xmlns:p14="http://schemas.microsoft.com/office/powerpoint/2010/main" val="472989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8" name="Content Placeholder 7">
            <a:extLst>
              <a:ext uri="{FF2B5EF4-FFF2-40B4-BE49-F238E27FC236}">
                <a16:creationId xmlns:a16="http://schemas.microsoft.com/office/drawing/2014/main" id="{4EC7615A-E6E8-DE43-8E6D-992D3A887CF0}"/>
              </a:ext>
            </a:extLst>
          </p:cNvPr>
          <p:cNvSpPr>
            <a:spLocks noGrp="1"/>
          </p:cNvSpPr>
          <p:nvPr>
            <p:ph sz="quarter" idx="1"/>
          </p:nvPr>
        </p:nvSpPr>
        <p:spPr/>
        <p:txBody>
          <a:bodyPr/>
          <a:lstStyle/>
          <a:p>
            <a:r>
              <a:rPr lang="pt-BR" dirty="0"/>
              <a:t>Tabelas dinâmicas</a:t>
            </a:r>
          </a:p>
          <a:p>
            <a:pPr lvl="1"/>
            <a:r>
              <a:rPr lang="pt-BR" dirty="0"/>
              <a:t>Para </a:t>
            </a:r>
            <a:r>
              <a:rPr lang="pt-BR" dirty="0" err="1"/>
              <a:t>n</a:t>
            </a:r>
            <a:r>
              <a:rPr lang="pt-BR" dirty="0"/>
              <a:t> inserções, temos</a:t>
            </a:r>
          </a:p>
          <a:p>
            <a:pPr lvl="1"/>
            <a:r>
              <a:rPr lang="pt-BR" dirty="0"/>
              <a:t>Pior caso </a:t>
            </a:r>
            <a:r>
              <a:rPr lang="pt-BR" dirty="0" err="1"/>
              <a:t>Θ</a:t>
            </a:r>
            <a:r>
              <a:rPr lang="pt-BR" dirty="0"/>
              <a:t> (</a:t>
            </a:r>
            <a:r>
              <a:rPr lang="pt-BR" dirty="0" err="1"/>
              <a:t>n</a:t>
            </a:r>
            <a:r>
              <a:rPr lang="pt-BR" dirty="0"/>
              <a:t>)</a:t>
            </a:r>
          </a:p>
          <a:p>
            <a:pPr lvl="1"/>
            <a:r>
              <a:rPr lang="pt-BR" dirty="0"/>
              <a:t>Para </a:t>
            </a:r>
            <a:r>
              <a:rPr lang="pt-BR" dirty="0" err="1"/>
              <a:t>n</a:t>
            </a:r>
            <a:r>
              <a:rPr lang="pt-BR" dirty="0"/>
              <a:t> inserções temos: </a:t>
            </a:r>
            <a:r>
              <a:rPr lang="pt-BR" dirty="0" err="1"/>
              <a:t>n</a:t>
            </a:r>
            <a:r>
              <a:rPr lang="pt-BR" dirty="0"/>
              <a:t>* </a:t>
            </a:r>
            <a:r>
              <a:rPr lang="pt-BR" dirty="0" err="1"/>
              <a:t>Θ</a:t>
            </a:r>
            <a:r>
              <a:rPr lang="pt-BR" dirty="0"/>
              <a:t> (</a:t>
            </a:r>
            <a:r>
              <a:rPr lang="pt-BR" dirty="0" err="1"/>
              <a:t>n</a:t>
            </a:r>
            <a:r>
              <a:rPr lang="pt-BR" dirty="0"/>
              <a:t>) = </a:t>
            </a:r>
            <a:r>
              <a:rPr lang="pt-BR" dirty="0" err="1"/>
              <a:t>Θ</a:t>
            </a:r>
            <a:r>
              <a:rPr lang="pt-BR" dirty="0"/>
              <a:t> (n</a:t>
            </a:r>
            <a:r>
              <a:rPr lang="pt-BR" baseline="30000" dirty="0"/>
              <a:t>2</a:t>
            </a:r>
            <a:r>
              <a:rPr lang="pt-BR" dirty="0"/>
              <a:t>)</a:t>
            </a:r>
          </a:p>
          <a:p>
            <a:r>
              <a:rPr lang="pt-BR" dirty="0"/>
              <a:t>Análise muito pessimista!!!</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21</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25286225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8" name="Content Placeholder 7">
            <a:extLst>
              <a:ext uri="{FF2B5EF4-FFF2-40B4-BE49-F238E27FC236}">
                <a16:creationId xmlns:a16="http://schemas.microsoft.com/office/drawing/2014/main" id="{4EC7615A-E6E8-DE43-8E6D-992D3A887CF0}"/>
              </a:ext>
            </a:extLst>
          </p:cNvPr>
          <p:cNvSpPr>
            <a:spLocks noGrp="1"/>
          </p:cNvSpPr>
          <p:nvPr>
            <p:ph sz="quarter" idx="1"/>
          </p:nvPr>
        </p:nvSpPr>
        <p:spPr>
          <a:xfrm>
            <a:off x="457200" y="1600200"/>
            <a:ext cx="7467600" cy="964704"/>
          </a:xfrm>
        </p:spPr>
        <p:txBody>
          <a:bodyPr/>
          <a:lstStyle/>
          <a:p>
            <a:r>
              <a:rPr lang="pt-BR" dirty="0"/>
              <a:t>Tabelas dinâmicas</a:t>
            </a:r>
          </a:p>
          <a:p>
            <a:pPr lvl="1"/>
            <a:r>
              <a:rPr lang="pt-BR" dirty="0"/>
              <a:t>Considere</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22</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07868BC4-4ABC-5A42-A096-24A7A1DCF94D}"/>
              </a:ext>
            </a:extLst>
          </p:cNvPr>
          <p:cNvPicPr>
            <a:picLocks noChangeAspect="1"/>
          </p:cNvPicPr>
          <p:nvPr/>
        </p:nvPicPr>
        <p:blipFill>
          <a:blip r:embed="rId2"/>
          <a:stretch>
            <a:fillRect/>
          </a:stretch>
        </p:blipFill>
        <p:spPr>
          <a:xfrm>
            <a:off x="1219200" y="2564904"/>
            <a:ext cx="3848100" cy="762000"/>
          </a:xfrm>
          <a:prstGeom prst="rect">
            <a:avLst/>
          </a:prstGeom>
        </p:spPr>
      </p:pic>
      <p:pic>
        <p:nvPicPr>
          <p:cNvPr id="6" name="Picture 5">
            <a:extLst>
              <a:ext uri="{FF2B5EF4-FFF2-40B4-BE49-F238E27FC236}">
                <a16:creationId xmlns:a16="http://schemas.microsoft.com/office/drawing/2014/main" id="{2A001564-63A6-B940-9D71-DDE781979F3E}"/>
              </a:ext>
            </a:extLst>
          </p:cNvPr>
          <p:cNvPicPr>
            <a:picLocks noChangeAspect="1"/>
          </p:cNvPicPr>
          <p:nvPr/>
        </p:nvPicPr>
        <p:blipFill>
          <a:blip r:embed="rId3"/>
          <a:stretch>
            <a:fillRect/>
          </a:stretch>
        </p:blipFill>
        <p:spPr>
          <a:xfrm>
            <a:off x="747477" y="2768104"/>
            <a:ext cx="520700" cy="355600"/>
          </a:xfrm>
          <a:prstGeom prst="rect">
            <a:avLst/>
          </a:prstGeom>
        </p:spPr>
      </p:pic>
      <p:pic>
        <p:nvPicPr>
          <p:cNvPr id="10" name="Picture 9" descr="A close up of a clock&#10;&#10;Description automatically generated">
            <a:extLst>
              <a:ext uri="{FF2B5EF4-FFF2-40B4-BE49-F238E27FC236}">
                <a16:creationId xmlns:a16="http://schemas.microsoft.com/office/drawing/2014/main" id="{24689BBF-647F-484F-BF1D-9857F94705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7772" y="3750526"/>
            <a:ext cx="4733136" cy="1121006"/>
          </a:xfrm>
          <a:prstGeom prst="rect">
            <a:avLst/>
          </a:prstGeom>
        </p:spPr>
      </p:pic>
      <p:sp>
        <p:nvSpPr>
          <p:cNvPr id="11" name="TextBox 10">
            <a:extLst>
              <a:ext uri="{FF2B5EF4-FFF2-40B4-BE49-F238E27FC236}">
                <a16:creationId xmlns:a16="http://schemas.microsoft.com/office/drawing/2014/main" id="{1C997126-0355-6544-995C-C22A30DAE7D6}"/>
              </a:ext>
            </a:extLst>
          </p:cNvPr>
          <p:cNvSpPr txBox="1"/>
          <p:nvPr/>
        </p:nvSpPr>
        <p:spPr>
          <a:xfrm>
            <a:off x="1691680" y="4929340"/>
            <a:ext cx="4662731" cy="369332"/>
          </a:xfrm>
          <a:prstGeom prst="rect">
            <a:avLst/>
          </a:prstGeom>
          <a:noFill/>
        </p:spPr>
        <p:txBody>
          <a:bodyPr wrap="square" rtlCol="0">
            <a:spAutoFit/>
          </a:bodyPr>
          <a:lstStyle/>
          <a:p>
            <a:r>
              <a:rPr lang="pt-BR" b="1" dirty="0">
                <a:latin typeface="Calisto MT" panose="02040603050505030304" pitchFamily="18" charset="77"/>
              </a:rPr>
              <a:t>1      1     1      1     1     1     1     1     1      1 </a:t>
            </a:r>
          </a:p>
        </p:txBody>
      </p:sp>
      <p:sp>
        <p:nvSpPr>
          <p:cNvPr id="12" name="TextBox 11">
            <a:extLst>
              <a:ext uri="{FF2B5EF4-FFF2-40B4-BE49-F238E27FC236}">
                <a16:creationId xmlns:a16="http://schemas.microsoft.com/office/drawing/2014/main" id="{01A49880-4C59-4D46-9658-4EEE830D8713}"/>
              </a:ext>
            </a:extLst>
          </p:cNvPr>
          <p:cNvSpPr txBox="1"/>
          <p:nvPr/>
        </p:nvSpPr>
        <p:spPr>
          <a:xfrm>
            <a:off x="1691680" y="5295154"/>
            <a:ext cx="4662731" cy="369332"/>
          </a:xfrm>
          <a:prstGeom prst="rect">
            <a:avLst/>
          </a:prstGeom>
          <a:noFill/>
        </p:spPr>
        <p:txBody>
          <a:bodyPr wrap="square" rtlCol="0">
            <a:spAutoFit/>
          </a:bodyPr>
          <a:lstStyle/>
          <a:p>
            <a:r>
              <a:rPr lang="pt-BR" b="1" dirty="0">
                <a:latin typeface="Calisto MT" panose="02040603050505030304" pitchFamily="18" charset="77"/>
              </a:rPr>
              <a:t>-      -      2      -     4      -      -     -      8      - </a:t>
            </a:r>
          </a:p>
        </p:txBody>
      </p:sp>
    </p:spTree>
    <p:extLst>
      <p:ext uri="{BB962C8B-B14F-4D97-AF65-F5344CB8AC3E}">
        <p14:creationId xmlns:p14="http://schemas.microsoft.com/office/powerpoint/2010/main" val="189575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6AFDC64-4018-6844-82CB-8B08BCCD4D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04" y="2727843"/>
            <a:ext cx="4425078" cy="1565254"/>
          </a:xfrm>
          <a:prstGeom prst="rect">
            <a:avLst/>
          </a:prstGeom>
        </p:spPr>
      </p:pic>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8" name="Content Placeholder 7">
            <a:extLst>
              <a:ext uri="{FF2B5EF4-FFF2-40B4-BE49-F238E27FC236}">
                <a16:creationId xmlns:a16="http://schemas.microsoft.com/office/drawing/2014/main" id="{4EC7615A-E6E8-DE43-8E6D-992D3A887CF0}"/>
              </a:ext>
            </a:extLst>
          </p:cNvPr>
          <p:cNvSpPr>
            <a:spLocks noGrp="1"/>
          </p:cNvSpPr>
          <p:nvPr>
            <p:ph sz="quarter" idx="1"/>
          </p:nvPr>
        </p:nvSpPr>
        <p:spPr>
          <a:xfrm>
            <a:off x="457200" y="1600200"/>
            <a:ext cx="7467600" cy="964704"/>
          </a:xfrm>
        </p:spPr>
        <p:txBody>
          <a:bodyPr/>
          <a:lstStyle/>
          <a:p>
            <a:r>
              <a:rPr lang="pt-BR" dirty="0"/>
              <a:t>Tabelas dinâmicas</a:t>
            </a:r>
          </a:p>
          <a:p>
            <a:pPr lvl="1"/>
            <a:r>
              <a:rPr lang="pt-BR" dirty="0"/>
              <a:t>Custo para </a:t>
            </a:r>
            <a:r>
              <a:rPr lang="pt-BR" dirty="0" err="1"/>
              <a:t>n</a:t>
            </a:r>
            <a:r>
              <a:rPr lang="pt-BR" dirty="0"/>
              <a:t> inserções</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23</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3E956278-0C0C-8D47-A24B-ADF2B6CA2A89}"/>
              </a:ext>
            </a:extLst>
          </p:cNvPr>
          <p:cNvPicPr>
            <a:picLocks noChangeAspect="1"/>
          </p:cNvPicPr>
          <p:nvPr/>
        </p:nvPicPr>
        <p:blipFill>
          <a:blip r:embed="rId3"/>
          <a:stretch>
            <a:fillRect/>
          </a:stretch>
        </p:blipFill>
        <p:spPr>
          <a:xfrm>
            <a:off x="5729710" y="3526971"/>
            <a:ext cx="1803400" cy="723900"/>
          </a:xfrm>
          <a:prstGeom prst="rect">
            <a:avLst/>
          </a:prstGeom>
        </p:spPr>
      </p:pic>
      <p:pic>
        <p:nvPicPr>
          <p:cNvPr id="7" name="Picture 6">
            <a:extLst>
              <a:ext uri="{FF2B5EF4-FFF2-40B4-BE49-F238E27FC236}">
                <a16:creationId xmlns:a16="http://schemas.microsoft.com/office/drawing/2014/main" id="{2CB32986-005E-DB4D-9BB0-B21493161873}"/>
              </a:ext>
            </a:extLst>
          </p:cNvPr>
          <p:cNvPicPr>
            <a:picLocks noChangeAspect="1"/>
          </p:cNvPicPr>
          <p:nvPr/>
        </p:nvPicPr>
        <p:blipFill>
          <a:blip r:embed="rId4"/>
          <a:stretch>
            <a:fillRect/>
          </a:stretch>
        </p:blipFill>
        <p:spPr>
          <a:xfrm>
            <a:off x="5893198" y="4412441"/>
            <a:ext cx="1397000" cy="698500"/>
          </a:xfrm>
          <a:prstGeom prst="rect">
            <a:avLst/>
          </a:prstGeom>
        </p:spPr>
      </p:pic>
      <p:pic>
        <p:nvPicPr>
          <p:cNvPr id="9" name="Picture 8">
            <a:extLst>
              <a:ext uri="{FF2B5EF4-FFF2-40B4-BE49-F238E27FC236}">
                <a16:creationId xmlns:a16="http://schemas.microsoft.com/office/drawing/2014/main" id="{F0AB0B4B-7289-A049-857E-177C4903AB10}"/>
              </a:ext>
            </a:extLst>
          </p:cNvPr>
          <p:cNvPicPr>
            <a:picLocks noChangeAspect="1"/>
          </p:cNvPicPr>
          <p:nvPr/>
        </p:nvPicPr>
        <p:blipFill>
          <a:blip r:embed="rId5"/>
          <a:stretch>
            <a:fillRect/>
          </a:stretch>
        </p:blipFill>
        <p:spPr>
          <a:xfrm>
            <a:off x="5919677" y="5223592"/>
            <a:ext cx="1879600" cy="571500"/>
          </a:xfrm>
          <a:prstGeom prst="rect">
            <a:avLst/>
          </a:prstGeom>
        </p:spPr>
      </p:pic>
      <p:pic>
        <p:nvPicPr>
          <p:cNvPr id="10" name="Picture 9">
            <a:extLst>
              <a:ext uri="{FF2B5EF4-FFF2-40B4-BE49-F238E27FC236}">
                <a16:creationId xmlns:a16="http://schemas.microsoft.com/office/drawing/2014/main" id="{B72BB18B-BE20-1340-A781-32A56D9AD75B}"/>
              </a:ext>
            </a:extLst>
          </p:cNvPr>
          <p:cNvPicPr>
            <a:picLocks noChangeAspect="1"/>
          </p:cNvPicPr>
          <p:nvPr/>
        </p:nvPicPr>
        <p:blipFill>
          <a:blip r:embed="rId6"/>
          <a:stretch>
            <a:fillRect/>
          </a:stretch>
        </p:blipFill>
        <p:spPr>
          <a:xfrm>
            <a:off x="5874707" y="6010415"/>
            <a:ext cx="1181100" cy="558800"/>
          </a:xfrm>
          <a:prstGeom prst="rect">
            <a:avLst/>
          </a:prstGeom>
        </p:spPr>
      </p:pic>
      <p:sp>
        <p:nvSpPr>
          <p:cNvPr id="11" name="TextBox 10">
            <a:extLst>
              <a:ext uri="{FF2B5EF4-FFF2-40B4-BE49-F238E27FC236}">
                <a16:creationId xmlns:a16="http://schemas.microsoft.com/office/drawing/2014/main" id="{2FF4747D-A23C-DA40-96D1-699F42BFECF1}"/>
              </a:ext>
            </a:extLst>
          </p:cNvPr>
          <p:cNvSpPr txBox="1"/>
          <p:nvPr/>
        </p:nvSpPr>
        <p:spPr>
          <a:xfrm>
            <a:off x="849936" y="5436704"/>
            <a:ext cx="2938625" cy="923330"/>
          </a:xfrm>
          <a:prstGeom prst="rect">
            <a:avLst/>
          </a:prstGeom>
          <a:noFill/>
        </p:spPr>
        <p:txBody>
          <a:bodyPr wrap="none" rtlCol="0">
            <a:spAutoFit/>
          </a:bodyPr>
          <a:lstStyle/>
          <a:p>
            <a:r>
              <a:rPr lang="pt-BR" dirty="0"/>
              <a:t>Mais uma vez temos:</a:t>
            </a:r>
          </a:p>
          <a:p>
            <a:r>
              <a:rPr lang="pt-BR" dirty="0"/>
              <a:t>Custo médio pro inserção:</a:t>
            </a:r>
          </a:p>
          <a:p>
            <a:r>
              <a:rPr lang="pt-BR" dirty="0"/>
              <a:t>O(</a:t>
            </a:r>
            <a:r>
              <a:rPr lang="pt-BR" dirty="0" err="1"/>
              <a:t>n</a:t>
            </a:r>
            <a:r>
              <a:rPr lang="pt-BR" dirty="0"/>
              <a:t>)/</a:t>
            </a:r>
            <a:r>
              <a:rPr lang="pt-BR" dirty="0" err="1"/>
              <a:t>n</a:t>
            </a:r>
            <a:r>
              <a:rPr lang="pt-BR" dirty="0"/>
              <a:t> = O(1)</a:t>
            </a:r>
          </a:p>
        </p:txBody>
      </p:sp>
    </p:spTree>
    <p:extLst>
      <p:ext uri="{BB962C8B-B14F-4D97-AF65-F5344CB8AC3E}">
        <p14:creationId xmlns:p14="http://schemas.microsoft.com/office/powerpoint/2010/main" val="2765405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9B704-F6AF-DD42-A22E-8FEC9594D647}"/>
              </a:ext>
            </a:extLst>
          </p:cNvPr>
          <p:cNvSpPr>
            <a:spLocks noGrp="1"/>
          </p:cNvSpPr>
          <p:nvPr>
            <p:ph type="title"/>
          </p:nvPr>
        </p:nvSpPr>
        <p:spPr/>
        <p:txBody>
          <a:bodyPr/>
          <a:lstStyle/>
          <a:p>
            <a:r>
              <a:rPr lang="pt-BR" dirty="0"/>
              <a:t>Método contábil</a:t>
            </a:r>
          </a:p>
        </p:txBody>
      </p:sp>
      <p:sp>
        <p:nvSpPr>
          <p:cNvPr id="3" name="Content Placeholder 2">
            <a:extLst>
              <a:ext uri="{FF2B5EF4-FFF2-40B4-BE49-F238E27FC236}">
                <a16:creationId xmlns:a16="http://schemas.microsoft.com/office/drawing/2014/main" id="{26CF1CE0-EE65-664F-B43D-3AC746353B8B}"/>
              </a:ext>
            </a:extLst>
          </p:cNvPr>
          <p:cNvSpPr>
            <a:spLocks noGrp="1"/>
          </p:cNvSpPr>
          <p:nvPr>
            <p:ph sz="quarter" idx="1"/>
          </p:nvPr>
        </p:nvSpPr>
        <p:spPr/>
        <p:txBody>
          <a:bodyPr/>
          <a:lstStyle/>
          <a:p>
            <a:r>
              <a:rPr lang="pt-BR" dirty="0"/>
              <a:t>Método que usa a metáfora de uma conta bancária</a:t>
            </a:r>
          </a:p>
          <a:p>
            <a:pPr marL="822960" lvl="1" indent="-457200">
              <a:buFont typeface="+mj-lt"/>
              <a:buAutoNum type="arabicPeriod"/>
            </a:pPr>
            <a:r>
              <a:rPr lang="pt-BR" dirty="0"/>
              <a:t>É associado diferentes valores para as operações</a:t>
            </a:r>
          </a:p>
          <a:p>
            <a:pPr marL="822960" lvl="1" indent="-457200">
              <a:buFont typeface="+mj-lt"/>
              <a:buAutoNum type="arabicPeriod"/>
            </a:pPr>
            <a:r>
              <a:rPr lang="pt-BR" dirty="0"/>
              <a:t>É associado um valor de custo para estas operações</a:t>
            </a:r>
          </a:p>
          <a:p>
            <a:pPr marL="822960" lvl="1" indent="-457200">
              <a:buFont typeface="+mj-lt"/>
              <a:buAutoNum type="arabicPeriod"/>
            </a:pPr>
            <a:r>
              <a:rPr lang="pt-BR" dirty="0"/>
              <a:t>Esse banco não empresta dinheiro</a:t>
            </a:r>
          </a:p>
          <a:p>
            <a:r>
              <a:rPr lang="pt-BR" dirty="0"/>
              <a:t>Custo amortizado</a:t>
            </a:r>
          </a:p>
          <a:p>
            <a:pPr lvl="1"/>
            <a:r>
              <a:rPr lang="pt-BR" dirty="0"/>
              <a:t>É o valor a ser creditado quando executado</a:t>
            </a:r>
          </a:p>
          <a:p>
            <a:r>
              <a:rPr lang="pt-BR" dirty="0"/>
              <a:t>Crédito</a:t>
            </a:r>
          </a:p>
          <a:p>
            <a:pPr lvl="1"/>
            <a:r>
              <a:rPr lang="pt-BR" dirty="0"/>
              <a:t>Quando uma operação tem o seu valor amortizado maior que o custo</a:t>
            </a:r>
          </a:p>
          <a:p>
            <a:pPr lvl="1"/>
            <a:r>
              <a:rPr lang="pt-BR" dirty="0"/>
              <a:t>Útil para pagarmos débitos vindouros</a:t>
            </a:r>
          </a:p>
          <a:p>
            <a:pPr lvl="1"/>
            <a:endParaRPr lang="pt-BR" dirty="0"/>
          </a:p>
        </p:txBody>
      </p:sp>
      <p:sp>
        <p:nvSpPr>
          <p:cNvPr id="4" name="Slide Number Placeholder 3">
            <a:extLst>
              <a:ext uri="{FF2B5EF4-FFF2-40B4-BE49-F238E27FC236}">
                <a16:creationId xmlns:a16="http://schemas.microsoft.com/office/drawing/2014/main" id="{A4363DA3-7CAA-CC41-8F29-185E19031196}"/>
              </a:ext>
            </a:extLst>
          </p:cNvPr>
          <p:cNvSpPr>
            <a:spLocks noGrp="1"/>
          </p:cNvSpPr>
          <p:nvPr>
            <p:ph type="sldNum" sz="quarter" idx="15"/>
          </p:nvPr>
        </p:nvSpPr>
        <p:spPr/>
        <p:txBody>
          <a:bodyPr/>
          <a:lstStyle/>
          <a:p>
            <a:fld id="{05BBCA78-D3BF-4450-A3B4-E3BB094F04D3}" type="slidenum">
              <a:rPr lang="pt-BR" smtClean="0"/>
              <a:pPr/>
              <a:t>24</a:t>
            </a:fld>
            <a:endParaRPr lang="pt-BR"/>
          </a:p>
        </p:txBody>
      </p:sp>
      <p:sp>
        <p:nvSpPr>
          <p:cNvPr id="5" name="Footer Placeholder 4">
            <a:extLst>
              <a:ext uri="{FF2B5EF4-FFF2-40B4-BE49-F238E27FC236}">
                <a16:creationId xmlns:a16="http://schemas.microsoft.com/office/drawing/2014/main" id="{6F2031A7-FD13-BB44-904B-17A2604F7B09}"/>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41375887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CAFD3-7049-B64C-87EE-89305B51D0AC}"/>
              </a:ext>
            </a:extLst>
          </p:cNvPr>
          <p:cNvSpPr>
            <a:spLocks noGrp="1"/>
          </p:cNvSpPr>
          <p:nvPr>
            <p:ph type="title"/>
          </p:nvPr>
        </p:nvSpPr>
        <p:spPr/>
        <p:txBody>
          <a:bodyPr/>
          <a:lstStyle/>
          <a:p>
            <a:r>
              <a:rPr lang="pt-BR" dirty="0"/>
              <a:t>Método contábil</a:t>
            </a:r>
          </a:p>
        </p:txBody>
      </p:sp>
      <p:sp>
        <p:nvSpPr>
          <p:cNvPr id="4" name="Slide Number Placeholder 3">
            <a:extLst>
              <a:ext uri="{FF2B5EF4-FFF2-40B4-BE49-F238E27FC236}">
                <a16:creationId xmlns:a16="http://schemas.microsoft.com/office/drawing/2014/main" id="{ED2B11C8-25E9-FA4B-A3EA-F2FDA1B20D88}"/>
              </a:ext>
            </a:extLst>
          </p:cNvPr>
          <p:cNvSpPr>
            <a:spLocks noGrp="1"/>
          </p:cNvSpPr>
          <p:nvPr>
            <p:ph type="sldNum" sz="quarter" idx="15"/>
          </p:nvPr>
        </p:nvSpPr>
        <p:spPr/>
        <p:txBody>
          <a:bodyPr/>
          <a:lstStyle/>
          <a:p>
            <a:fld id="{05BBCA78-D3BF-4450-A3B4-E3BB094F04D3}" type="slidenum">
              <a:rPr lang="pt-BR" smtClean="0"/>
              <a:pPr/>
              <a:t>25</a:t>
            </a:fld>
            <a:endParaRPr lang="pt-BR"/>
          </a:p>
        </p:txBody>
      </p:sp>
      <p:sp>
        <p:nvSpPr>
          <p:cNvPr id="5" name="Footer Placeholder 4">
            <a:extLst>
              <a:ext uri="{FF2B5EF4-FFF2-40B4-BE49-F238E27FC236}">
                <a16:creationId xmlns:a16="http://schemas.microsoft.com/office/drawing/2014/main" id="{23E9AA27-B3D8-C84A-B242-78A0C445B2F5}"/>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F7C1FCB5-C6D7-8C4F-B793-AFFE7AC87470}"/>
              </a:ext>
            </a:extLst>
          </p:cNvPr>
          <p:cNvPicPr>
            <a:picLocks noChangeAspect="1"/>
          </p:cNvPicPr>
          <p:nvPr/>
        </p:nvPicPr>
        <p:blipFill>
          <a:blip r:embed="rId2"/>
          <a:stretch>
            <a:fillRect/>
          </a:stretch>
        </p:blipFill>
        <p:spPr>
          <a:xfrm>
            <a:off x="482848" y="1988840"/>
            <a:ext cx="7256470" cy="3210111"/>
          </a:xfrm>
          <a:prstGeom prst="rect">
            <a:avLst/>
          </a:prstGeom>
        </p:spPr>
      </p:pic>
    </p:spTree>
    <p:extLst>
      <p:ext uri="{BB962C8B-B14F-4D97-AF65-F5344CB8AC3E}">
        <p14:creationId xmlns:p14="http://schemas.microsoft.com/office/powerpoint/2010/main" val="30315379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500CC-52D3-B444-90FA-195B3F27F53F}"/>
              </a:ext>
            </a:extLst>
          </p:cNvPr>
          <p:cNvSpPr>
            <a:spLocks noGrp="1"/>
          </p:cNvSpPr>
          <p:nvPr>
            <p:ph type="title"/>
          </p:nvPr>
        </p:nvSpPr>
        <p:spPr/>
        <p:txBody>
          <a:bodyPr/>
          <a:lstStyle/>
          <a:p>
            <a:r>
              <a:rPr lang="pt-BR" dirty="0"/>
              <a:t>Método contábil - Pilha</a:t>
            </a:r>
          </a:p>
        </p:txBody>
      </p:sp>
      <p:sp>
        <p:nvSpPr>
          <p:cNvPr id="4" name="Slide Number Placeholder 3">
            <a:extLst>
              <a:ext uri="{FF2B5EF4-FFF2-40B4-BE49-F238E27FC236}">
                <a16:creationId xmlns:a16="http://schemas.microsoft.com/office/drawing/2014/main" id="{B723EBDD-DB2C-FC4C-93BF-FACB13C8671A}"/>
              </a:ext>
            </a:extLst>
          </p:cNvPr>
          <p:cNvSpPr>
            <a:spLocks noGrp="1"/>
          </p:cNvSpPr>
          <p:nvPr>
            <p:ph type="sldNum" sz="quarter" idx="15"/>
          </p:nvPr>
        </p:nvSpPr>
        <p:spPr/>
        <p:txBody>
          <a:bodyPr/>
          <a:lstStyle/>
          <a:p>
            <a:fld id="{05BBCA78-D3BF-4450-A3B4-E3BB094F04D3}" type="slidenum">
              <a:rPr lang="pt-BR" smtClean="0"/>
              <a:pPr/>
              <a:t>26</a:t>
            </a:fld>
            <a:endParaRPr lang="pt-BR"/>
          </a:p>
        </p:txBody>
      </p:sp>
      <p:sp>
        <p:nvSpPr>
          <p:cNvPr id="5" name="Footer Placeholder 4">
            <a:extLst>
              <a:ext uri="{FF2B5EF4-FFF2-40B4-BE49-F238E27FC236}">
                <a16:creationId xmlns:a16="http://schemas.microsoft.com/office/drawing/2014/main" id="{31A315CB-4769-D343-A519-D37725A275E4}"/>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33DAF317-0973-2F42-8F22-1069234F1C32}"/>
              </a:ext>
            </a:extLst>
          </p:cNvPr>
          <p:cNvPicPr>
            <a:picLocks noChangeAspect="1"/>
          </p:cNvPicPr>
          <p:nvPr/>
        </p:nvPicPr>
        <p:blipFill>
          <a:blip r:embed="rId2"/>
          <a:stretch>
            <a:fillRect/>
          </a:stretch>
        </p:blipFill>
        <p:spPr>
          <a:xfrm>
            <a:off x="869379" y="2319920"/>
            <a:ext cx="5080571" cy="1521830"/>
          </a:xfrm>
          <a:prstGeom prst="rect">
            <a:avLst/>
          </a:prstGeom>
        </p:spPr>
      </p:pic>
    </p:spTree>
    <p:extLst>
      <p:ext uri="{BB962C8B-B14F-4D97-AF65-F5344CB8AC3E}">
        <p14:creationId xmlns:p14="http://schemas.microsoft.com/office/powerpoint/2010/main" val="8622602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500CC-52D3-B444-90FA-195B3F27F53F}"/>
              </a:ext>
            </a:extLst>
          </p:cNvPr>
          <p:cNvSpPr>
            <a:spLocks noGrp="1"/>
          </p:cNvSpPr>
          <p:nvPr>
            <p:ph type="title"/>
          </p:nvPr>
        </p:nvSpPr>
        <p:spPr/>
        <p:txBody>
          <a:bodyPr/>
          <a:lstStyle/>
          <a:p>
            <a:r>
              <a:rPr lang="pt-BR" dirty="0"/>
              <a:t>Método contábil - Pilha</a:t>
            </a:r>
          </a:p>
        </p:txBody>
      </p:sp>
      <p:sp>
        <p:nvSpPr>
          <p:cNvPr id="4" name="Slide Number Placeholder 3">
            <a:extLst>
              <a:ext uri="{FF2B5EF4-FFF2-40B4-BE49-F238E27FC236}">
                <a16:creationId xmlns:a16="http://schemas.microsoft.com/office/drawing/2014/main" id="{B723EBDD-DB2C-FC4C-93BF-FACB13C8671A}"/>
              </a:ext>
            </a:extLst>
          </p:cNvPr>
          <p:cNvSpPr>
            <a:spLocks noGrp="1"/>
          </p:cNvSpPr>
          <p:nvPr>
            <p:ph type="sldNum" sz="quarter" idx="15"/>
          </p:nvPr>
        </p:nvSpPr>
        <p:spPr/>
        <p:txBody>
          <a:bodyPr/>
          <a:lstStyle/>
          <a:p>
            <a:fld id="{05BBCA78-D3BF-4450-A3B4-E3BB094F04D3}" type="slidenum">
              <a:rPr lang="pt-BR" smtClean="0"/>
              <a:pPr/>
              <a:t>27</a:t>
            </a:fld>
            <a:endParaRPr lang="pt-BR"/>
          </a:p>
        </p:txBody>
      </p:sp>
      <p:sp>
        <p:nvSpPr>
          <p:cNvPr id="5" name="Footer Placeholder 4">
            <a:extLst>
              <a:ext uri="{FF2B5EF4-FFF2-40B4-BE49-F238E27FC236}">
                <a16:creationId xmlns:a16="http://schemas.microsoft.com/office/drawing/2014/main" id="{31A315CB-4769-D343-A519-D37725A275E4}"/>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83515B68-D177-3F44-9D4A-E6AB51C87F3B}"/>
              </a:ext>
            </a:extLst>
          </p:cNvPr>
          <p:cNvPicPr>
            <a:picLocks noChangeAspect="1"/>
          </p:cNvPicPr>
          <p:nvPr/>
        </p:nvPicPr>
        <p:blipFill>
          <a:blip r:embed="rId2"/>
          <a:stretch>
            <a:fillRect/>
          </a:stretch>
        </p:blipFill>
        <p:spPr>
          <a:xfrm>
            <a:off x="869379" y="2319920"/>
            <a:ext cx="5080571" cy="1521830"/>
          </a:xfrm>
          <a:prstGeom prst="rect">
            <a:avLst/>
          </a:prstGeom>
        </p:spPr>
      </p:pic>
    </p:spTree>
    <p:extLst>
      <p:ext uri="{BB962C8B-B14F-4D97-AF65-F5344CB8AC3E}">
        <p14:creationId xmlns:p14="http://schemas.microsoft.com/office/powerpoint/2010/main" val="2719802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500CC-52D3-B444-90FA-195B3F27F53F}"/>
              </a:ext>
            </a:extLst>
          </p:cNvPr>
          <p:cNvSpPr>
            <a:spLocks noGrp="1"/>
          </p:cNvSpPr>
          <p:nvPr>
            <p:ph type="title"/>
          </p:nvPr>
        </p:nvSpPr>
        <p:spPr/>
        <p:txBody>
          <a:bodyPr/>
          <a:lstStyle/>
          <a:p>
            <a:r>
              <a:rPr lang="pt-BR" dirty="0"/>
              <a:t>Método contábil - Pilha</a:t>
            </a:r>
          </a:p>
        </p:txBody>
      </p:sp>
      <p:sp>
        <p:nvSpPr>
          <p:cNvPr id="4" name="Slide Number Placeholder 3">
            <a:extLst>
              <a:ext uri="{FF2B5EF4-FFF2-40B4-BE49-F238E27FC236}">
                <a16:creationId xmlns:a16="http://schemas.microsoft.com/office/drawing/2014/main" id="{B723EBDD-DB2C-FC4C-93BF-FACB13C8671A}"/>
              </a:ext>
            </a:extLst>
          </p:cNvPr>
          <p:cNvSpPr>
            <a:spLocks noGrp="1"/>
          </p:cNvSpPr>
          <p:nvPr>
            <p:ph type="sldNum" sz="quarter" idx="15"/>
          </p:nvPr>
        </p:nvSpPr>
        <p:spPr/>
        <p:txBody>
          <a:bodyPr/>
          <a:lstStyle/>
          <a:p>
            <a:fld id="{05BBCA78-D3BF-4450-A3B4-E3BB094F04D3}" type="slidenum">
              <a:rPr lang="pt-BR" smtClean="0"/>
              <a:pPr/>
              <a:t>28</a:t>
            </a:fld>
            <a:endParaRPr lang="pt-BR"/>
          </a:p>
        </p:txBody>
      </p:sp>
      <p:sp>
        <p:nvSpPr>
          <p:cNvPr id="5" name="Footer Placeholder 4">
            <a:extLst>
              <a:ext uri="{FF2B5EF4-FFF2-40B4-BE49-F238E27FC236}">
                <a16:creationId xmlns:a16="http://schemas.microsoft.com/office/drawing/2014/main" id="{31A315CB-4769-D343-A519-D37725A275E4}"/>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A1406A59-1949-4C49-9727-59DD1417B951}"/>
              </a:ext>
            </a:extLst>
          </p:cNvPr>
          <p:cNvPicPr>
            <a:picLocks noChangeAspect="1"/>
          </p:cNvPicPr>
          <p:nvPr/>
        </p:nvPicPr>
        <p:blipFill>
          <a:blip r:embed="rId2"/>
          <a:stretch>
            <a:fillRect/>
          </a:stretch>
        </p:blipFill>
        <p:spPr>
          <a:xfrm>
            <a:off x="869379" y="2319920"/>
            <a:ext cx="5080571" cy="1521830"/>
          </a:xfrm>
          <a:prstGeom prst="rect">
            <a:avLst/>
          </a:prstGeom>
        </p:spPr>
      </p:pic>
    </p:spTree>
    <p:extLst>
      <p:ext uri="{BB962C8B-B14F-4D97-AF65-F5344CB8AC3E}">
        <p14:creationId xmlns:p14="http://schemas.microsoft.com/office/powerpoint/2010/main" val="26081929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500CC-52D3-B444-90FA-195B3F27F53F}"/>
              </a:ext>
            </a:extLst>
          </p:cNvPr>
          <p:cNvSpPr>
            <a:spLocks noGrp="1"/>
          </p:cNvSpPr>
          <p:nvPr>
            <p:ph type="title"/>
          </p:nvPr>
        </p:nvSpPr>
        <p:spPr>
          <a:xfrm>
            <a:off x="457200" y="341784"/>
            <a:ext cx="7467600" cy="1143000"/>
          </a:xfrm>
        </p:spPr>
        <p:txBody>
          <a:bodyPr/>
          <a:lstStyle/>
          <a:p>
            <a:r>
              <a:rPr lang="pt-BR" dirty="0"/>
              <a:t>Método contábil - Pilha</a:t>
            </a:r>
          </a:p>
        </p:txBody>
      </p:sp>
      <p:sp>
        <p:nvSpPr>
          <p:cNvPr id="4" name="Slide Number Placeholder 3">
            <a:extLst>
              <a:ext uri="{FF2B5EF4-FFF2-40B4-BE49-F238E27FC236}">
                <a16:creationId xmlns:a16="http://schemas.microsoft.com/office/drawing/2014/main" id="{B723EBDD-DB2C-FC4C-93BF-FACB13C8671A}"/>
              </a:ext>
            </a:extLst>
          </p:cNvPr>
          <p:cNvSpPr>
            <a:spLocks noGrp="1"/>
          </p:cNvSpPr>
          <p:nvPr>
            <p:ph type="sldNum" sz="quarter" idx="15"/>
          </p:nvPr>
        </p:nvSpPr>
        <p:spPr/>
        <p:txBody>
          <a:bodyPr/>
          <a:lstStyle/>
          <a:p>
            <a:fld id="{05BBCA78-D3BF-4450-A3B4-E3BB094F04D3}" type="slidenum">
              <a:rPr lang="pt-BR" smtClean="0"/>
              <a:pPr/>
              <a:t>29</a:t>
            </a:fld>
            <a:endParaRPr lang="pt-BR"/>
          </a:p>
        </p:txBody>
      </p:sp>
      <p:sp>
        <p:nvSpPr>
          <p:cNvPr id="5" name="Footer Placeholder 4">
            <a:extLst>
              <a:ext uri="{FF2B5EF4-FFF2-40B4-BE49-F238E27FC236}">
                <a16:creationId xmlns:a16="http://schemas.microsoft.com/office/drawing/2014/main" id="{31A315CB-4769-D343-A519-D37725A275E4}"/>
              </a:ext>
            </a:extLst>
          </p:cNvPr>
          <p:cNvSpPr>
            <a:spLocks noGrp="1"/>
          </p:cNvSpPr>
          <p:nvPr>
            <p:ph type="ftr" sz="quarter" idx="16"/>
          </p:nvPr>
        </p:nvSpPr>
        <p:spPr/>
        <p:txBody>
          <a:bodyPr/>
          <a:lstStyle/>
          <a:p>
            <a:r>
              <a:rPr lang="pt-BR"/>
              <a:t>Fábio Luiz Leite Júnior - UEPB</a:t>
            </a:r>
          </a:p>
        </p:txBody>
      </p:sp>
      <p:pic>
        <p:nvPicPr>
          <p:cNvPr id="3" name="Picture 2">
            <a:extLst>
              <a:ext uri="{FF2B5EF4-FFF2-40B4-BE49-F238E27FC236}">
                <a16:creationId xmlns:a16="http://schemas.microsoft.com/office/drawing/2014/main" id="{0E78DD11-8161-B440-AFAD-6F33E812030A}"/>
              </a:ext>
            </a:extLst>
          </p:cNvPr>
          <p:cNvPicPr>
            <a:picLocks noChangeAspect="1"/>
          </p:cNvPicPr>
          <p:nvPr/>
        </p:nvPicPr>
        <p:blipFill>
          <a:blip r:embed="rId2"/>
          <a:stretch>
            <a:fillRect/>
          </a:stretch>
        </p:blipFill>
        <p:spPr>
          <a:xfrm>
            <a:off x="869379" y="2319920"/>
            <a:ext cx="5080571" cy="1521830"/>
          </a:xfrm>
          <a:prstGeom prst="rect">
            <a:avLst/>
          </a:prstGeom>
        </p:spPr>
      </p:pic>
      <p:sp>
        <p:nvSpPr>
          <p:cNvPr id="7" name="TextBox 6">
            <a:extLst>
              <a:ext uri="{FF2B5EF4-FFF2-40B4-BE49-F238E27FC236}">
                <a16:creationId xmlns:a16="http://schemas.microsoft.com/office/drawing/2014/main" id="{A7309EB6-2D74-3041-AE5F-C00BD2036F87}"/>
              </a:ext>
            </a:extLst>
          </p:cNvPr>
          <p:cNvSpPr txBox="1"/>
          <p:nvPr/>
        </p:nvSpPr>
        <p:spPr>
          <a:xfrm>
            <a:off x="370734" y="4437112"/>
            <a:ext cx="7582525" cy="2308324"/>
          </a:xfrm>
          <a:prstGeom prst="rect">
            <a:avLst/>
          </a:prstGeom>
          <a:noFill/>
        </p:spPr>
        <p:txBody>
          <a:bodyPr wrap="none" rtlCol="0">
            <a:spAutoFit/>
          </a:bodyPr>
          <a:lstStyle/>
          <a:p>
            <a:r>
              <a:rPr lang="pt-BR" dirty="0"/>
              <a:t>Quando faz um </a:t>
            </a:r>
            <a:r>
              <a:rPr lang="pt-BR" dirty="0" err="1"/>
              <a:t>push</a:t>
            </a:r>
            <a:r>
              <a:rPr lang="pt-BR" dirty="0"/>
              <a:t>, aumenta o custo amortizado em $2</a:t>
            </a:r>
          </a:p>
          <a:p>
            <a:r>
              <a:rPr lang="pt-BR" dirty="0"/>
              <a:t>Cobra-se $1 por custo de operação real</a:t>
            </a:r>
          </a:p>
          <a:p>
            <a:r>
              <a:rPr lang="pt-BR" dirty="0"/>
              <a:t>Logo, fica $1 para crédito sobre cada elemento empilhado</a:t>
            </a:r>
          </a:p>
          <a:p>
            <a:endParaRPr lang="pt-BR" dirty="0"/>
          </a:p>
          <a:p>
            <a:r>
              <a:rPr lang="pt-BR" dirty="0"/>
              <a:t>Portanto, sempre que desempilhar 1 elemento estaremos consumindo</a:t>
            </a:r>
            <a:br>
              <a:rPr lang="pt-BR" dirty="0"/>
            </a:br>
            <a:r>
              <a:rPr lang="pt-BR" dirty="0"/>
              <a:t>um valor previamente depositado </a:t>
            </a:r>
          </a:p>
          <a:p>
            <a:endParaRPr lang="pt-BR" dirty="0"/>
          </a:p>
          <a:p>
            <a:r>
              <a:rPr lang="pt-BR" dirty="0"/>
              <a:t>Para uma sequencia de </a:t>
            </a:r>
            <a:r>
              <a:rPr lang="pt-BR" dirty="0" err="1"/>
              <a:t>n</a:t>
            </a:r>
            <a:r>
              <a:rPr lang="pt-BR" dirty="0"/>
              <a:t> operações: </a:t>
            </a:r>
            <a:r>
              <a:rPr lang="pt-BR" dirty="0" err="1"/>
              <a:t>n</a:t>
            </a:r>
            <a:r>
              <a:rPr lang="pt-BR" dirty="0"/>
              <a:t> ≤ 2n = O(</a:t>
            </a:r>
            <a:r>
              <a:rPr lang="pt-BR" dirty="0" err="1"/>
              <a:t>n</a:t>
            </a:r>
            <a:r>
              <a:rPr lang="pt-BR" dirty="0"/>
              <a:t>)</a:t>
            </a:r>
          </a:p>
        </p:txBody>
      </p:sp>
    </p:spTree>
    <p:extLst>
      <p:ext uri="{BB962C8B-B14F-4D97-AF65-F5344CB8AC3E}">
        <p14:creationId xmlns:p14="http://schemas.microsoft.com/office/powerpoint/2010/main" val="3053755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02676-0B6E-114C-93B3-B5CCB39E4A68}"/>
              </a:ext>
            </a:extLst>
          </p:cNvPr>
          <p:cNvSpPr>
            <a:spLocks noGrp="1"/>
          </p:cNvSpPr>
          <p:nvPr>
            <p:ph type="title"/>
          </p:nvPr>
        </p:nvSpPr>
        <p:spPr/>
        <p:txBody>
          <a:bodyPr/>
          <a:lstStyle/>
          <a:p>
            <a:r>
              <a:rPr lang="pt-BR" dirty="0"/>
              <a:t>Análise amortizada</a:t>
            </a:r>
          </a:p>
        </p:txBody>
      </p:sp>
      <p:sp>
        <p:nvSpPr>
          <p:cNvPr id="3" name="Content Placeholder 2">
            <a:extLst>
              <a:ext uri="{FF2B5EF4-FFF2-40B4-BE49-F238E27FC236}">
                <a16:creationId xmlns:a16="http://schemas.microsoft.com/office/drawing/2014/main" id="{F5BF50E9-BCFD-B44F-95C2-17E443DBB611}"/>
              </a:ext>
            </a:extLst>
          </p:cNvPr>
          <p:cNvSpPr>
            <a:spLocks noGrp="1"/>
          </p:cNvSpPr>
          <p:nvPr>
            <p:ph sz="quarter" idx="1"/>
          </p:nvPr>
        </p:nvSpPr>
        <p:spPr/>
        <p:txBody>
          <a:bodyPr/>
          <a:lstStyle/>
          <a:p>
            <a:r>
              <a:rPr lang="pt-BR" dirty="0"/>
              <a:t>Exame de operações em conjunto</a:t>
            </a:r>
          </a:p>
          <a:p>
            <a:r>
              <a:rPr lang="pt-BR" dirty="0"/>
              <a:t>Levando em consideração o consumo de recursos de cada operação</a:t>
            </a:r>
          </a:p>
          <a:p>
            <a:pPr lvl="1"/>
            <a:r>
              <a:rPr lang="pt-BR" dirty="0"/>
              <a:t>Operações mais e menos onerosas</a:t>
            </a:r>
          </a:p>
          <a:p>
            <a:r>
              <a:rPr lang="pt-BR" dirty="0"/>
              <a:t>Objetiva uma maior precisão na análise</a:t>
            </a:r>
          </a:p>
          <a:p>
            <a:pPr lvl="1"/>
            <a:r>
              <a:rPr lang="pt-BR" dirty="0"/>
              <a:t>considerando uma sequencia longa e realística de operações</a:t>
            </a:r>
          </a:p>
          <a:p>
            <a:pPr lvl="1"/>
            <a:endParaRPr lang="pt-BR" dirty="0"/>
          </a:p>
          <a:p>
            <a:pPr marL="0" indent="0">
              <a:buNone/>
            </a:pPr>
            <a:r>
              <a:rPr lang="pt-BR" dirty="0"/>
              <a:t>“</a:t>
            </a:r>
            <a:r>
              <a:rPr lang="pt" i="1" dirty="0"/>
              <a:t>Análise amortizada é uma importante ferramenta de análise de algoritmos que facilita o entendimento dos custos temporais de estruturas de dados que apresentam operações com desempenhos variados.</a:t>
            </a:r>
            <a:r>
              <a:rPr lang="pt" dirty="0"/>
              <a:t>”</a:t>
            </a:r>
          </a:p>
          <a:p>
            <a:pPr marL="0" indent="0">
              <a:buNone/>
            </a:pPr>
            <a:endParaRPr lang="pt-BR" dirty="0"/>
          </a:p>
        </p:txBody>
      </p:sp>
      <p:sp>
        <p:nvSpPr>
          <p:cNvPr id="4" name="Slide Number Placeholder 3">
            <a:extLst>
              <a:ext uri="{FF2B5EF4-FFF2-40B4-BE49-F238E27FC236}">
                <a16:creationId xmlns:a16="http://schemas.microsoft.com/office/drawing/2014/main" id="{8B04815B-2B6D-6245-B6D9-EA25FF7DE58F}"/>
              </a:ext>
            </a:extLst>
          </p:cNvPr>
          <p:cNvSpPr>
            <a:spLocks noGrp="1"/>
          </p:cNvSpPr>
          <p:nvPr>
            <p:ph type="sldNum" sz="quarter" idx="15"/>
          </p:nvPr>
        </p:nvSpPr>
        <p:spPr/>
        <p:txBody>
          <a:bodyPr/>
          <a:lstStyle/>
          <a:p>
            <a:fld id="{05BBCA78-D3BF-4450-A3B4-E3BB094F04D3}" type="slidenum">
              <a:rPr lang="pt-BR" smtClean="0"/>
              <a:pPr/>
              <a:t>3</a:t>
            </a:fld>
            <a:endParaRPr lang="pt-BR"/>
          </a:p>
        </p:txBody>
      </p:sp>
      <p:sp>
        <p:nvSpPr>
          <p:cNvPr id="5" name="Footer Placeholder 4">
            <a:extLst>
              <a:ext uri="{FF2B5EF4-FFF2-40B4-BE49-F238E27FC236}">
                <a16:creationId xmlns:a16="http://schemas.microsoft.com/office/drawing/2014/main" id="{300A5779-62C1-424D-BED9-A78E679411B7}"/>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37499781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9AB8A-BAAA-6546-B5A6-0E831CE610BA}"/>
              </a:ext>
            </a:extLst>
          </p:cNvPr>
          <p:cNvSpPr>
            <a:spLocks noGrp="1"/>
          </p:cNvSpPr>
          <p:nvPr>
            <p:ph type="title"/>
          </p:nvPr>
        </p:nvSpPr>
        <p:spPr/>
        <p:txBody>
          <a:bodyPr/>
          <a:lstStyle/>
          <a:p>
            <a:r>
              <a:rPr lang="pt-BR" dirty="0"/>
              <a:t>Método contábil – contador binário</a:t>
            </a:r>
          </a:p>
        </p:txBody>
      </p:sp>
      <p:sp>
        <p:nvSpPr>
          <p:cNvPr id="3" name="Content Placeholder 2">
            <a:extLst>
              <a:ext uri="{FF2B5EF4-FFF2-40B4-BE49-F238E27FC236}">
                <a16:creationId xmlns:a16="http://schemas.microsoft.com/office/drawing/2014/main" id="{97793947-91E9-6947-B757-3305BF8E3A5B}"/>
              </a:ext>
            </a:extLst>
          </p:cNvPr>
          <p:cNvSpPr>
            <a:spLocks noGrp="1"/>
          </p:cNvSpPr>
          <p:nvPr>
            <p:ph sz="quarter" idx="1"/>
          </p:nvPr>
        </p:nvSpPr>
        <p:spPr>
          <a:xfrm>
            <a:off x="457200" y="1600200"/>
            <a:ext cx="7467600" cy="1396752"/>
          </a:xfrm>
        </p:spPr>
        <p:txBody>
          <a:bodyPr/>
          <a:lstStyle/>
          <a:p>
            <a:r>
              <a:rPr lang="pt-BR" dirty="0"/>
              <a:t>Cobrar $2 para mudar o bit para 1</a:t>
            </a:r>
          </a:p>
          <a:p>
            <a:pPr lvl="1"/>
            <a:r>
              <a:rPr lang="pt-BR" dirty="0"/>
              <a:t>$1 cobre o custo da operação</a:t>
            </a:r>
          </a:p>
          <a:p>
            <a:pPr lvl="1"/>
            <a:r>
              <a:rPr lang="pt-BR" dirty="0"/>
              <a:t>$1 fica de saldo positivo na conta</a:t>
            </a:r>
          </a:p>
        </p:txBody>
      </p:sp>
      <p:sp>
        <p:nvSpPr>
          <p:cNvPr id="4" name="Slide Number Placeholder 3">
            <a:extLst>
              <a:ext uri="{FF2B5EF4-FFF2-40B4-BE49-F238E27FC236}">
                <a16:creationId xmlns:a16="http://schemas.microsoft.com/office/drawing/2014/main" id="{4495DB12-D50D-AF46-A44B-7D83A5071431}"/>
              </a:ext>
            </a:extLst>
          </p:cNvPr>
          <p:cNvSpPr>
            <a:spLocks noGrp="1"/>
          </p:cNvSpPr>
          <p:nvPr>
            <p:ph type="sldNum" sz="quarter" idx="15"/>
          </p:nvPr>
        </p:nvSpPr>
        <p:spPr/>
        <p:txBody>
          <a:bodyPr/>
          <a:lstStyle/>
          <a:p>
            <a:fld id="{05BBCA78-D3BF-4450-A3B4-E3BB094F04D3}" type="slidenum">
              <a:rPr lang="pt-BR" smtClean="0"/>
              <a:pPr/>
              <a:t>30</a:t>
            </a:fld>
            <a:endParaRPr lang="pt-BR"/>
          </a:p>
        </p:txBody>
      </p:sp>
      <p:sp>
        <p:nvSpPr>
          <p:cNvPr id="5" name="Footer Placeholder 4">
            <a:extLst>
              <a:ext uri="{FF2B5EF4-FFF2-40B4-BE49-F238E27FC236}">
                <a16:creationId xmlns:a16="http://schemas.microsoft.com/office/drawing/2014/main" id="{0DF22E3D-49F9-7A4D-A7C6-A8430FB7B715}"/>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2717462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331B8-8E5A-4E4B-ABE8-FA6960ED1F59}"/>
              </a:ext>
            </a:extLst>
          </p:cNvPr>
          <p:cNvSpPr>
            <a:spLocks noGrp="1"/>
          </p:cNvSpPr>
          <p:nvPr>
            <p:ph type="title"/>
          </p:nvPr>
        </p:nvSpPr>
        <p:spPr/>
        <p:txBody>
          <a:bodyPr/>
          <a:lstStyle/>
          <a:p>
            <a:r>
              <a:rPr lang="pt-BR" dirty="0"/>
              <a:t>Método contábil – contador binário</a:t>
            </a:r>
          </a:p>
        </p:txBody>
      </p:sp>
      <p:sp>
        <p:nvSpPr>
          <p:cNvPr id="4" name="Slide Number Placeholder 3">
            <a:extLst>
              <a:ext uri="{FF2B5EF4-FFF2-40B4-BE49-F238E27FC236}">
                <a16:creationId xmlns:a16="http://schemas.microsoft.com/office/drawing/2014/main" id="{A3208563-37D7-6F4F-ACAE-A3D7D9ACFDFE}"/>
              </a:ext>
            </a:extLst>
          </p:cNvPr>
          <p:cNvSpPr>
            <a:spLocks noGrp="1"/>
          </p:cNvSpPr>
          <p:nvPr>
            <p:ph type="sldNum" sz="quarter" idx="15"/>
          </p:nvPr>
        </p:nvSpPr>
        <p:spPr/>
        <p:txBody>
          <a:bodyPr/>
          <a:lstStyle/>
          <a:p>
            <a:fld id="{05BBCA78-D3BF-4450-A3B4-E3BB094F04D3}" type="slidenum">
              <a:rPr lang="pt-BR" smtClean="0"/>
              <a:pPr/>
              <a:t>31</a:t>
            </a:fld>
            <a:endParaRPr lang="pt-BR"/>
          </a:p>
        </p:txBody>
      </p:sp>
      <p:sp>
        <p:nvSpPr>
          <p:cNvPr id="5" name="Footer Placeholder 4">
            <a:extLst>
              <a:ext uri="{FF2B5EF4-FFF2-40B4-BE49-F238E27FC236}">
                <a16:creationId xmlns:a16="http://schemas.microsoft.com/office/drawing/2014/main" id="{9DB7BFD9-5FE4-1247-A6A9-8223AE7150F2}"/>
              </a:ext>
            </a:extLst>
          </p:cNvPr>
          <p:cNvSpPr>
            <a:spLocks noGrp="1"/>
          </p:cNvSpPr>
          <p:nvPr>
            <p:ph type="ftr" sz="quarter" idx="16"/>
          </p:nvPr>
        </p:nvSpPr>
        <p:spPr/>
        <p:txBody>
          <a:bodyPr/>
          <a:lstStyle/>
          <a:p>
            <a:r>
              <a:rPr lang="pt-BR"/>
              <a:t>Fábio Luiz Leite Júnior - UEPB</a:t>
            </a:r>
          </a:p>
        </p:txBody>
      </p:sp>
      <p:pic>
        <p:nvPicPr>
          <p:cNvPr id="7" name="Picture 6" descr="A screenshot of a cell phone&#10;&#10;Description automatically generated">
            <a:extLst>
              <a:ext uri="{FF2B5EF4-FFF2-40B4-BE49-F238E27FC236}">
                <a16:creationId xmlns:a16="http://schemas.microsoft.com/office/drawing/2014/main" id="{02EFBFB6-7656-DA41-8065-CB06E689CF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722" y="1451558"/>
            <a:ext cx="7801294" cy="4944947"/>
          </a:xfrm>
          <a:prstGeom prst="rect">
            <a:avLst/>
          </a:prstGeom>
        </p:spPr>
      </p:pic>
    </p:spTree>
    <p:extLst>
      <p:ext uri="{BB962C8B-B14F-4D97-AF65-F5344CB8AC3E}">
        <p14:creationId xmlns:p14="http://schemas.microsoft.com/office/powerpoint/2010/main" val="21787624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2BB29-3364-9A4A-B94F-D2FB1CA9C18E}"/>
              </a:ext>
            </a:extLst>
          </p:cNvPr>
          <p:cNvSpPr>
            <a:spLocks noGrp="1"/>
          </p:cNvSpPr>
          <p:nvPr>
            <p:ph type="title"/>
          </p:nvPr>
        </p:nvSpPr>
        <p:spPr/>
        <p:txBody>
          <a:bodyPr/>
          <a:lstStyle/>
          <a:p>
            <a:r>
              <a:rPr lang="pt-BR" dirty="0"/>
              <a:t>Método contábil – contador binário</a:t>
            </a:r>
          </a:p>
        </p:txBody>
      </p:sp>
      <p:sp>
        <p:nvSpPr>
          <p:cNvPr id="3" name="Content Placeholder 2">
            <a:extLst>
              <a:ext uri="{FF2B5EF4-FFF2-40B4-BE49-F238E27FC236}">
                <a16:creationId xmlns:a16="http://schemas.microsoft.com/office/drawing/2014/main" id="{EE8E1231-8E6B-C840-A26B-317FF4C68AD1}"/>
              </a:ext>
            </a:extLst>
          </p:cNvPr>
          <p:cNvSpPr>
            <a:spLocks noGrp="1"/>
          </p:cNvSpPr>
          <p:nvPr>
            <p:ph sz="quarter" idx="1"/>
          </p:nvPr>
        </p:nvSpPr>
        <p:spPr>
          <a:xfrm>
            <a:off x="457200" y="1600200"/>
            <a:ext cx="7467600" cy="719720"/>
          </a:xfrm>
        </p:spPr>
        <p:txBody>
          <a:bodyPr/>
          <a:lstStyle/>
          <a:p>
            <a:r>
              <a:rPr lang="pt-BR" dirty="0"/>
              <a:t>Invariante: saldo ≥ 0</a:t>
            </a:r>
          </a:p>
        </p:txBody>
      </p:sp>
      <p:sp>
        <p:nvSpPr>
          <p:cNvPr id="4" name="Slide Number Placeholder 3">
            <a:extLst>
              <a:ext uri="{FF2B5EF4-FFF2-40B4-BE49-F238E27FC236}">
                <a16:creationId xmlns:a16="http://schemas.microsoft.com/office/drawing/2014/main" id="{833859F8-D596-FD41-AD8F-9BB1A2A35F57}"/>
              </a:ext>
            </a:extLst>
          </p:cNvPr>
          <p:cNvSpPr>
            <a:spLocks noGrp="1"/>
          </p:cNvSpPr>
          <p:nvPr>
            <p:ph type="sldNum" sz="quarter" idx="15"/>
          </p:nvPr>
        </p:nvSpPr>
        <p:spPr/>
        <p:txBody>
          <a:bodyPr/>
          <a:lstStyle/>
          <a:p>
            <a:fld id="{05BBCA78-D3BF-4450-A3B4-E3BB094F04D3}" type="slidenum">
              <a:rPr lang="pt-BR" smtClean="0"/>
              <a:pPr/>
              <a:t>32</a:t>
            </a:fld>
            <a:endParaRPr lang="pt-BR"/>
          </a:p>
        </p:txBody>
      </p:sp>
      <p:sp>
        <p:nvSpPr>
          <p:cNvPr id="5" name="Footer Placeholder 4">
            <a:extLst>
              <a:ext uri="{FF2B5EF4-FFF2-40B4-BE49-F238E27FC236}">
                <a16:creationId xmlns:a16="http://schemas.microsoft.com/office/drawing/2014/main" id="{AA49725F-D276-1945-91A0-7FC80E9D6C9C}"/>
              </a:ext>
            </a:extLst>
          </p:cNvPr>
          <p:cNvSpPr>
            <a:spLocks noGrp="1"/>
          </p:cNvSpPr>
          <p:nvPr>
            <p:ph type="ftr" sz="quarter" idx="16"/>
          </p:nvPr>
        </p:nvSpPr>
        <p:spPr/>
        <p:txBody>
          <a:bodyPr/>
          <a:lstStyle/>
          <a:p>
            <a:r>
              <a:rPr lang="pt-BR"/>
              <a:t>Fábio Luiz Leite Júnior - UEPB</a:t>
            </a:r>
          </a:p>
        </p:txBody>
      </p:sp>
      <p:pic>
        <p:nvPicPr>
          <p:cNvPr id="7" name="Picture 6" descr="A close up of a keyboard&#10;&#10;Description automatically generated">
            <a:extLst>
              <a:ext uri="{FF2B5EF4-FFF2-40B4-BE49-F238E27FC236}">
                <a16:creationId xmlns:a16="http://schemas.microsoft.com/office/drawing/2014/main" id="{D58A7645-122C-BB45-A172-E166C6E328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1" y="2502482"/>
            <a:ext cx="7481919" cy="2438686"/>
          </a:xfrm>
          <a:prstGeom prst="rect">
            <a:avLst/>
          </a:prstGeom>
        </p:spPr>
      </p:pic>
    </p:spTree>
    <p:extLst>
      <p:ext uri="{BB962C8B-B14F-4D97-AF65-F5344CB8AC3E}">
        <p14:creationId xmlns:p14="http://schemas.microsoft.com/office/powerpoint/2010/main" val="20131252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33</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pic>
        <p:nvPicPr>
          <p:cNvPr id="7" name="Picture 6" descr="A screenshot of a cell phone&#10;&#10;Description automatically generated">
            <a:extLst>
              <a:ext uri="{FF2B5EF4-FFF2-40B4-BE49-F238E27FC236}">
                <a16:creationId xmlns:a16="http://schemas.microsoft.com/office/drawing/2014/main" id="{BD8F88D9-EA25-0142-98CB-D0CEA9E531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2106190"/>
            <a:ext cx="8631112" cy="2764037"/>
          </a:xfrm>
          <a:prstGeom prst="rect">
            <a:avLst/>
          </a:prstGeom>
        </p:spPr>
      </p:pic>
    </p:spTree>
    <p:extLst>
      <p:ext uri="{BB962C8B-B14F-4D97-AF65-F5344CB8AC3E}">
        <p14:creationId xmlns:p14="http://schemas.microsoft.com/office/powerpoint/2010/main" val="1717512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70E9-A294-7F43-B398-D1412C7F5F7C}"/>
              </a:ext>
            </a:extLst>
          </p:cNvPr>
          <p:cNvSpPr>
            <a:spLocks noGrp="1"/>
          </p:cNvSpPr>
          <p:nvPr>
            <p:ph type="title"/>
          </p:nvPr>
        </p:nvSpPr>
        <p:spPr/>
        <p:txBody>
          <a:bodyPr/>
          <a:lstStyle/>
          <a:p>
            <a:r>
              <a:rPr lang="pt-BR" dirty="0"/>
              <a:t>Método Potencial</a:t>
            </a:r>
          </a:p>
        </p:txBody>
      </p:sp>
      <p:sp>
        <p:nvSpPr>
          <p:cNvPr id="3" name="Content Placeholder 2">
            <a:extLst>
              <a:ext uri="{FF2B5EF4-FFF2-40B4-BE49-F238E27FC236}">
                <a16:creationId xmlns:a16="http://schemas.microsoft.com/office/drawing/2014/main" id="{C2360ED1-88B4-6B47-BF5A-CC80927C56C5}"/>
              </a:ext>
            </a:extLst>
          </p:cNvPr>
          <p:cNvSpPr>
            <a:spLocks noGrp="1"/>
          </p:cNvSpPr>
          <p:nvPr>
            <p:ph sz="quarter" idx="1"/>
          </p:nvPr>
        </p:nvSpPr>
        <p:spPr/>
        <p:txBody>
          <a:bodyPr/>
          <a:lstStyle/>
          <a:p>
            <a:r>
              <a:rPr lang="pt-BR" dirty="0"/>
              <a:t>Visão do físico</a:t>
            </a:r>
          </a:p>
          <a:p>
            <a:r>
              <a:rPr lang="pt" dirty="0"/>
              <a:t>Olhar para o montante que esta na conta bancaria como se fosse energia</a:t>
            </a:r>
          </a:p>
          <a:p>
            <a:r>
              <a:rPr lang="pt" dirty="0"/>
              <a:t>Energia associada a estrutura de dados</a:t>
            </a:r>
          </a:p>
          <a:p>
            <a:endParaRPr lang="pt-BR" dirty="0"/>
          </a:p>
        </p:txBody>
      </p:sp>
      <p:sp>
        <p:nvSpPr>
          <p:cNvPr id="4" name="Slide Number Placeholder 3">
            <a:extLst>
              <a:ext uri="{FF2B5EF4-FFF2-40B4-BE49-F238E27FC236}">
                <a16:creationId xmlns:a16="http://schemas.microsoft.com/office/drawing/2014/main" id="{C19A3E77-11A5-A044-B1B8-305A6B7C85E1}"/>
              </a:ext>
            </a:extLst>
          </p:cNvPr>
          <p:cNvSpPr>
            <a:spLocks noGrp="1"/>
          </p:cNvSpPr>
          <p:nvPr>
            <p:ph type="sldNum" sz="quarter" idx="15"/>
          </p:nvPr>
        </p:nvSpPr>
        <p:spPr/>
        <p:txBody>
          <a:bodyPr/>
          <a:lstStyle/>
          <a:p>
            <a:fld id="{05BBCA78-D3BF-4450-A3B4-E3BB094F04D3}" type="slidenum">
              <a:rPr lang="pt-BR" smtClean="0"/>
              <a:pPr/>
              <a:t>34</a:t>
            </a:fld>
            <a:endParaRPr lang="pt-BR"/>
          </a:p>
        </p:txBody>
      </p:sp>
      <p:sp>
        <p:nvSpPr>
          <p:cNvPr id="5" name="Footer Placeholder 4">
            <a:extLst>
              <a:ext uri="{FF2B5EF4-FFF2-40B4-BE49-F238E27FC236}">
                <a16:creationId xmlns:a16="http://schemas.microsoft.com/office/drawing/2014/main" id="{D5F5D74E-FA10-AB46-9329-F5889AD8E763}"/>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14651162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D445E-2173-C344-8C39-2D12173EBB5F}"/>
              </a:ext>
            </a:extLst>
          </p:cNvPr>
          <p:cNvSpPr>
            <a:spLocks noGrp="1"/>
          </p:cNvSpPr>
          <p:nvPr>
            <p:ph type="title"/>
          </p:nvPr>
        </p:nvSpPr>
        <p:spPr/>
        <p:txBody>
          <a:bodyPr/>
          <a:lstStyle/>
          <a:p>
            <a:r>
              <a:rPr lang="pt-BR" dirty="0"/>
              <a:t>Método Potencial</a:t>
            </a:r>
          </a:p>
        </p:txBody>
      </p:sp>
      <p:sp>
        <p:nvSpPr>
          <p:cNvPr id="3" name="Content Placeholder 2">
            <a:extLst>
              <a:ext uri="{FF2B5EF4-FFF2-40B4-BE49-F238E27FC236}">
                <a16:creationId xmlns:a16="http://schemas.microsoft.com/office/drawing/2014/main" id="{D445F1F8-C491-F441-A1B8-08E10ABF01DD}"/>
              </a:ext>
            </a:extLst>
          </p:cNvPr>
          <p:cNvSpPr>
            <a:spLocks noGrp="1"/>
          </p:cNvSpPr>
          <p:nvPr>
            <p:ph sz="quarter" idx="1"/>
          </p:nvPr>
        </p:nvSpPr>
        <p:spPr/>
        <p:txBody>
          <a:bodyPr/>
          <a:lstStyle/>
          <a:p>
            <a:r>
              <a:rPr lang="de-DE" dirty="0" err="1"/>
              <a:t>Começamos</a:t>
            </a:r>
            <a:r>
              <a:rPr lang="pt" dirty="0"/>
              <a:t> com uma estrutura de dados D</a:t>
            </a:r>
            <a:r>
              <a:rPr lang="pt" baseline="-25000" dirty="0"/>
              <a:t>0</a:t>
            </a:r>
            <a:r>
              <a:rPr lang="pt" dirty="0"/>
              <a:t>.</a:t>
            </a:r>
          </a:p>
          <a:p>
            <a:r>
              <a:rPr lang="de-DE" dirty="0" err="1"/>
              <a:t>Operação</a:t>
            </a:r>
            <a:r>
              <a:rPr lang="pt" dirty="0"/>
              <a:t> </a:t>
            </a:r>
            <a:r>
              <a:rPr lang="pt" dirty="0" err="1"/>
              <a:t>i</a:t>
            </a:r>
            <a:r>
              <a:rPr lang="pt" dirty="0"/>
              <a:t> transforma D</a:t>
            </a:r>
            <a:r>
              <a:rPr lang="pt" baseline="-25000" dirty="0"/>
              <a:t>i-1</a:t>
            </a:r>
            <a:r>
              <a:rPr lang="pt" dirty="0"/>
              <a:t> em D</a:t>
            </a:r>
            <a:r>
              <a:rPr lang="pt" baseline="-25000" dirty="0"/>
              <a:t>i</a:t>
            </a:r>
            <a:r>
              <a:rPr lang="pt" dirty="0"/>
              <a:t> .</a:t>
            </a:r>
          </a:p>
          <a:p>
            <a:r>
              <a:rPr lang="pt" dirty="0"/>
              <a:t>Custo real da </a:t>
            </a:r>
            <a:r>
              <a:rPr lang="de-DE" dirty="0" err="1"/>
              <a:t>operação</a:t>
            </a:r>
            <a:r>
              <a:rPr lang="pt" dirty="0"/>
              <a:t> </a:t>
            </a:r>
            <a:r>
              <a:rPr lang="pt" dirty="0" err="1"/>
              <a:t>i</a:t>
            </a:r>
            <a:r>
              <a:rPr lang="pt" dirty="0"/>
              <a:t> é </a:t>
            </a:r>
            <a:r>
              <a:rPr lang="pt" dirty="0" err="1"/>
              <a:t>c</a:t>
            </a:r>
            <a:r>
              <a:rPr lang="pt" baseline="-25000" dirty="0" err="1"/>
              <a:t>i</a:t>
            </a:r>
            <a:r>
              <a:rPr lang="pt" dirty="0"/>
              <a:t> .</a:t>
            </a:r>
          </a:p>
          <a:p>
            <a:r>
              <a:rPr lang="pt" dirty="0"/>
              <a:t>Definimos uma </a:t>
            </a:r>
            <a:r>
              <a:rPr lang="de-DE" dirty="0" err="1"/>
              <a:t>função</a:t>
            </a:r>
            <a:r>
              <a:rPr lang="pt" dirty="0"/>
              <a:t> potencial, </a:t>
            </a:r>
            <a:r>
              <a:rPr lang="pt" dirty="0" err="1"/>
              <a:t>ϕ</a:t>
            </a:r>
            <a:r>
              <a:rPr lang="pt" dirty="0"/>
              <a:t>: {D</a:t>
            </a:r>
            <a:r>
              <a:rPr lang="pt" baseline="-25000" dirty="0"/>
              <a:t>i</a:t>
            </a:r>
            <a:r>
              <a:rPr lang="pt" dirty="0"/>
              <a:t>} → </a:t>
            </a:r>
            <a:r>
              <a:rPr lang="pt" dirty="0" err="1"/>
              <a:t>ℝ</a:t>
            </a:r>
            <a:endParaRPr lang="pt" dirty="0"/>
          </a:p>
          <a:p>
            <a:pPr marL="0" indent="0">
              <a:buNone/>
            </a:pPr>
            <a:r>
              <a:rPr lang="pt" dirty="0"/>
              <a:t>de tal forma que:</a:t>
            </a:r>
          </a:p>
          <a:p>
            <a:pPr marL="0" indent="0">
              <a:buNone/>
            </a:pPr>
            <a:endParaRPr lang="pt" dirty="0"/>
          </a:p>
          <a:p>
            <a:r>
              <a:rPr lang="pt" dirty="0" err="1"/>
              <a:t>ϕ</a:t>
            </a:r>
            <a:r>
              <a:rPr lang="pt" dirty="0"/>
              <a:t>(D</a:t>
            </a:r>
            <a:r>
              <a:rPr lang="pt" baseline="-25000" dirty="0"/>
              <a:t>0</a:t>
            </a:r>
            <a:r>
              <a:rPr lang="pt" dirty="0"/>
              <a:t>) = 0</a:t>
            </a:r>
          </a:p>
          <a:p>
            <a:r>
              <a:rPr lang="pt" dirty="0" err="1"/>
              <a:t>ϕ</a:t>
            </a:r>
            <a:r>
              <a:rPr lang="pt" dirty="0"/>
              <a:t>(D</a:t>
            </a:r>
            <a:r>
              <a:rPr lang="pt" baseline="-25000" dirty="0"/>
              <a:t>i</a:t>
            </a:r>
            <a:r>
              <a:rPr lang="pt" dirty="0"/>
              <a:t> )  ≥ 0, qualquer que seja </a:t>
            </a:r>
            <a:r>
              <a:rPr lang="pt" dirty="0" err="1"/>
              <a:t>i</a:t>
            </a:r>
            <a:endParaRPr lang="pt" dirty="0"/>
          </a:p>
          <a:p>
            <a:endParaRPr lang="pt-BR" dirty="0"/>
          </a:p>
        </p:txBody>
      </p:sp>
      <p:sp>
        <p:nvSpPr>
          <p:cNvPr id="4" name="Slide Number Placeholder 3">
            <a:extLst>
              <a:ext uri="{FF2B5EF4-FFF2-40B4-BE49-F238E27FC236}">
                <a16:creationId xmlns:a16="http://schemas.microsoft.com/office/drawing/2014/main" id="{794D7EEF-9A38-3D4B-9776-647A36CE8F8B}"/>
              </a:ext>
            </a:extLst>
          </p:cNvPr>
          <p:cNvSpPr>
            <a:spLocks noGrp="1"/>
          </p:cNvSpPr>
          <p:nvPr>
            <p:ph type="sldNum" sz="quarter" idx="15"/>
          </p:nvPr>
        </p:nvSpPr>
        <p:spPr/>
        <p:txBody>
          <a:bodyPr/>
          <a:lstStyle/>
          <a:p>
            <a:fld id="{05BBCA78-D3BF-4450-A3B4-E3BB094F04D3}" type="slidenum">
              <a:rPr lang="pt-BR" smtClean="0"/>
              <a:pPr/>
              <a:t>35</a:t>
            </a:fld>
            <a:endParaRPr lang="pt-BR"/>
          </a:p>
        </p:txBody>
      </p:sp>
      <p:sp>
        <p:nvSpPr>
          <p:cNvPr id="5" name="Footer Placeholder 4">
            <a:extLst>
              <a:ext uri="{FF2B5EF4-FFF2-40B4-BE49-F238E27FC236}">
                <a16:creationId xmlns:a16="http://schemas.microsoft.com/office/drawing/2014/main" id="{E7FE1FBC-3F0E-5B43-8913-8BAED0CA3DC8}"/>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7686561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B5295-FAFC-2A4F-B0DB-3DD2AAAD7C7D}"/>
              </a:ext>
            </a:extLst>
          </p:cNvPr>
          <p:cNvSpPr>
            <a:spLocks noGrp="1"/>
          </p:cNvSpPr>
          <p:nvPr>
            <p:ph type="title"/>
          </p:nvPr>
        </p:nvSpPr>
        <p:spPr/>
        <p:txBody>
          <a:bodyPr/>
          <a:lstStyle/>
          <a:p>
            <a:r>
              <a:rPr lang="pt-BR" dirty="0"/>
              <a:t>Método Potencial</a:t>
            </a:r>
          </a:p>
        </p:txBody>
      </p:sp>
      <p:sp>
        <p:nvSpPr>
          <p:cNvPr id="3" name="Content Placeholder 2">
            <a:extLst>
              <a:ext uri="{FF2B5EF4-FFF2-40B4-BE49-F238E27FC236}">
                <a16:creationId xmlns:a16="http://schemas.microsoft.com/office/drawing/2014/main" id="{C071CBE3-6A3F-6545-A1B8-F16CF2E81D4F}"/>
              </a:ext>
            </a:extLst>
          </p:cNvPr>
          <p:cNvSpPr>
            <a:spLocks noGrp="1"/>
          </p:cNvSpPr>
          <p:nvPr>
            <p:ph sz="quarter" idx="1"/>
          </p:nvPr>
        </p:nvSpPr>
        <p:spPr>
          <a:xfrm>
            <a:off x="457200" y="1600200"/>
            <a:ext cx="7467600" cy="719720"/>
          </a:xfrm>
        </p:spPr>
        <p:txBody>
          <a:bodyPr/>
          <a:lstStyle/>
          <a:p>
            <a:r>
              <a:rPr lang="pt-BR" dirty="0"/>
              <a:t>O custo amortizado é dado por:</a:t>
            </a:r>
          </a:p>
        </p:txBody>
      </p:sp>
      <p:sp>
        <p:nvSpPr>
          <p:cNvPr id="4" name="Slide Number Placeholder 3">
            <a:extLst>
              <a:ext uri="{FF2B5EF4-FFF2-40B4-BE49-F238E27FC236}">
                <a16:creationId xmlns:a16="http://schemas.microsoft.com/office/drawing/2014/main" id="{E0F76211-100D-BA4C-9C01-C23990F8335E}"/>
              </a:ext>
            </a:extLst>
          </p:cNvPr>
          <p:cNvSpPr>
            <a:spLocks noGrp="1"/>
          </p:cNvSpPr>
          <p:nvPr>
            <p:ph type="sldNum" sz="quarter" idx="15"/>
          </p:nvPr>
        </p:nvSpPr>
        <p:spPr/>
        <p:txBody>
          <a:bodyPr/>
          <a:lstStyle/>
          <a:p>
            <a:fld id="{05BBCA78-D3BF-4450-A3B4-E3BB094F04D3}" type="slidenum">
              <a:rPr lang="pt-BR" smtClean="0"/>
              <a:pPr/>
              <a:t>36</a:t>
            </a:fld>
            <a:endParaRPr lang="pt-BR"/>
          </a:p>
        </p:txBody>
      </p:sp>
      <p:sp>
        <p:nvSpPr>
          <p:cNvPr id="5" name="Footer Placeholder 4">
            <a:extLst>
              <a:ext uri="{FF2B5EF4-FFF2-40B4-BE49-F238E27FC236}">
                <a16:creationId xmlns:a16="http://schemas.microsoft.com/office/drawing/2014/main" id="{D51EA04B-92D0-F940-95BB-69CD32CD911B}"/>
              </a:ext>
            </a:extLst>
          </p:cNvPr>
          <p:cNvSpPr>
            <a:spLocks noGrp="1"/>
          </p:cNvSpPr>
          <p:nvPr>
            <p:ph type="ftr" sz="quarter" idx="16"/>
          </p:nvPr>
        </p:nvSpPr>
        <p:spPr/>
        <p:txBody>
          <a:bodyPr/>
          <a:lstStyle/>
          <a:p>
            <a:r>
              <a:rPr lang="pt-BR"/>
              <a:t>Fábio Luiz Leite Júnior - UEPB</a:t>
            </a:r>
          </a:p>
        </p:txBody>
      </p:sp>
      <p:pic>
        <p:nvPicPr>
          <p:cNvPr id="7" name="Picture 6" descr="A close up of a clock&#10;&#10;Description automatically generated">
            <a:extLst>
              <a:ext uri="{FF2B5EF4-FFF2-40B4-BE49-F238E27FC236}">
                <a16:creationId xmlns:a16="http://schemas.microsoft.com/office/drawing/2014/main" id="{8AF78B84-B693-3848-8C01-361D1B5B55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7" y="2502482"/>
            <a:ext cx="4670981" cy="1142542"/>
          </a:xfrm>
          <a:prstGeom prst="rect">
            <a:avLst/>
          </a:prstGeom>
        </p:spPr>
      </p:pic>
      <p:pic>
        <p:nvPicPr>
          <p:cNvPr id="9" name="Picture 8">
            <a:extLst>
              <a:ext uri="{FF2B5EF4-FFF2-40B4-BE49-F238E27FC236}">
                <a16:creationId xmlns:a16="http://schemas.microsoft.com/office/drawing/2014/main" id="{2E9FE897-BD02-8345-BBE9-35CB5E4F5A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000" y="3827586"/>
            <a:ext cx="6527800" cy="2362200"/>
          </a:xfrm>
          <a:prstGeom prst="rect">
            <a:avLst/>
          </a:prstGeom>
        </p:spPr>
      </p:pic>
    </p:spTree>
    <p:extLst>
      <p:ext uri="{BB962C8B-B14F-4D97-AF65-F5344CB8AC3E}">
        <p14:creationId xmlns:p14="http://schemas.microsoft.com/office/powerpoint/2010/main" val="31860369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35908-024F-1B49-85E4-7BA70F47F2DB}"/>
              </a:ext>
            </a:extLst>
          </p:cNvPr>
          <p:cNvSpPr>
            <a:spLocks noGrp="1"/>
          </p:cNvSpPr>
          <p:nvPr>
            <p:ph type="title"/>
          </p:nvPr>
        </p:nvSpPr>
        <p:spPr/>
        <p:txBody>
          <a:bodyPr/>
          <a:lstStyle/>
          <a:p>
            <a:r>
              <a:rPr lang="pt-BR" dirty="0"/>
              <a:t>Método Potencial</a:t>
            </a:r>
          </a:p>
        </p:txBody>
      </p:sp>
      <p:sp>
        <p:nvSpPr>
          <p:cNvPr id="3" name="Content Placeholder 2">
            <a:extLst>
              <a:ext uri="{FF2B5EF4-FFF2-40B4-BE49-F238E27FC236}">
                <a16:creationId xmlns:a16="http://schemas.microsoft.com/office/drawing/2014/main" id="{C2D24053-794A-C349-94E8-CF131B1FF905}"/>
              </a:ext>
            </a:extLst>
          </p:cNvPr>
          <p:cNvSpPr>
            <a:spLocks noGrp="1"/>
          </p:cNvSpPr>
          <p:nvPr>
            <p:ph sz="quarter" idx="1"/>
          </p:nvPr>
        </p:nvSpPr>
        <p:spPr>
          <a:xfrm>
            <a:off x="457200" y="1600200"/>
            <a:ext cx="7467600" cy="719720"/>
          </a:xfrm>
        </p:spPr>
        <p:txBody>
          <a:bodyPr/>
          <a:lstStyle/>
          <a:p>
            <a:r>
              <a:rPr lang="pt-BR" dirty="0"/>
              <a:t>Logo temos que:</a:t>
            </a:r>
          </a:p>
        </p:txBody>
      </p:sp>
      <p:sp>
        <p:nvSpPr>
          <p:cNvPr id="4" name="Slide Number Placeholder 3">
            <a:extLst>
              <a:ext uri="{FF2B5EF4-FFF2-40B4-BE49-F238E27FC236}">
                <a16:creationId xmlns:a16="http://schemas.microsoft.com/office/drawing/2014/main" id="{67CF4528-8730-B74D-93EF-0AEE929ADDF9}"/>
              </a:ext>
            </a:extLst>
          </p:cNvPr>
          <p:cNvSpPr>
            <a:spLocks noGrp="1"/>
          </p:cNvSpPr>
          <p:nvPr>
            <p:ph type="sldNum" sz="quarter" idx="15"/>
          </p:nvPr>
        </p:nvSpPr>
        <p:spPr/>
        <p:txBody>
          <a:bodyPr/>
          <a:lstStyle/>
          <a:p>
            <a:fld id="{05BBCA78-D3BF-4450-A3B4-E3BB094F04D3}" type="slidenum">
              <a:rPr lang="pt-BR" smtClean="0"/>
              <a:pPr/>
              <a:t>37</a:t>
            </a:fld>
            <a:endParaRPr lang="pt-BR"/>
          </a:p>
        </p:txBody>
      </p:sp>
      <p:sp>
        <p:nvSpPr>
          <p:cNvPr id="5" name="Footer Placeholder 4">
            <a:extLst>
              <a:ext uri="{FF2B5EF4-FFF2-40B4-BE49-F238E27FC236}">
                <a16:creationId xmlns:a16="http://schemas.microsoft.com/office/drawing/2014/main" id="{3B9D1008-87EA-EC49-BBC0-9FEE5C2524E1}"/>
              </a:ext>
            </a:extLst>
          </p:cNvPr>
          <p:cNvSpPr>
            <a:spLocks noGrp="1"/>
          </p:cNvSpPr>
          <p:nvPr>
            <p:ph type="ftr" sz="quarter" idx="16"/>
          </p:nvPr>
        </p:nvSpPr>
        <p:spPr/>
        <p:txBody>
          <a:bodyPr/>
          <a:lstStyle/>
          <a:p>
            <a:r>
              <a:rPr lang="pt-BR"/>
              <a:t>Fábio Luiz Leite Júnior - UEPB</a:t>
            </a:r>
          </a:p>
        </p:txBody>
      </p:sp>
      <p:pic>
        <p:nvPicPr>
          <p:cNvPr id="7" name="Picture 6" descr="A screenshot of a cell phone&#10;&#10;Description automatically generated">
            <a:extLst>
              <a:ext uri="{FF2B5EF4-FFF2-40B4-BE49-F238E27FC236}">
                <a16:creationId xmlns:a16="http://schemas.microsoft.com/office/drawing/2014/main" id="{641BA3E6-D0C9-484C-9E3E-872960FF8D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6" y="2489906"/>
            <a:ext cx="6032500" cy="2628900"/>
          </a:xfrm>
          <a:prstGeom prst="rect">
            <a:avLst/>
          </a:prstGeom>
        </p:spPr>
      </p:pic>
    </p:spTree>
    <p:extLst>
      <p:ext uri="{BB962C8B-B14F-4D97-AF65-F5344CB8AC3E}">
        <p14:creationId xmlns:p14="http://schemas.microsoft.com/office/powerpoint/2010/main" val="29411185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09B93-2053-774D-987A-0063034B00B0}"/>
              </a:ext>
            </a:extLst>
          </p:cNvPr>
          <p:cNvSpPr>
            <a:spLocks noGrp="1"/>
          </p:cNvSpPr>
          <p:nvPr>
            <p:ph type="title"/>
          </p:nvPr>
        </p:nvSpPr>
        <p:spPr/>
        <p:txBody>
          <a:bodyPr/>
          <a:lstStyle/>
          <a:p>
            <a:r>
              <a:rPr lang="pt-BR" dirty="0"/>
              <a:t>Método Potencial - Tabela dinâmica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A21A84-D422-F648-AE81-170B7AA5C132}"/>
                  </a:ext>
                </a:extLst>
              </p:cNvPr>
              <p:cNvSpPr>
                <a:spLocks noGrp="1"/>
              </p:cNvSpPr>
              <p:nvPr>
                <p:ph sz="quarter" idx="1"/>
              </p:nvPr>
            </p:nvSpPr>
            <p:spPr/>
            <p:txBody>
              <a:bodyPr>
                <a:normAutofit/>
              </a:bodyPr>
              <a:lstStyle/>
              <a:p>
                <a:r>
                  <a:rPr lang="pt-BR" dirty="0"/>
                  <a:t>O redimensionamento é efetuado por duplicação, temos: </a:t>
                </a:r>
                <a:br>
                  <a:rPr lang="pt-BR" dirty="0"/>
                </a:br>
                <a14:m>
                  <m:oMath xmlns:m="http://schemas.openxmlformats.org/officeDocument/2006/math">
                    <m:r>
                      <m:rPr>
                        <m:sty m:val="p"/>
                      </m:rPr>
                      <a:rPr lang="el-GR" i="1" smtClean="0">
                        <a:latin typeface="Cambria Math" panose="02040503050406030204" pitchFamily="18" charset="0"/>
                        <a:ea typeface="Cambria Math" panose="02040503050406030204" pitchFamily="18" charset="0"/>
                      </a:rPr>
                      <m:t>Φ</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𝑒</m:t>
                            </m:r>
                          </m:e>
                          <m:sub>
                            <m:r>
                              <a:rPr lang="en-US" b="0" i="1" smtClean="0">
                                <a:latin typeface="Cambria Math" panose="02040503050406030204" pitchFamily="18" charset="0"/>
                                <a:ea typeface="Cambria Math" panose="02040503050406030204" pitchFamily="18" charset="0"/>
                              </a:rPr>
                              <m:t>𝑖</m:t>
                            </m:r>
                          </m:sub>
                        </m:sSub>
                      </m:e>
                    </m:d>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𝑚</m:t>
                    </m:r>
                  </m:oMath>
                </a14:m>
                <a:endParaRPr lang="pt-BR" dirty="0"/>
              </a:p>
              <a:p>
                <a:r>
                  <a:rPr lang="pt-BR" dirty="0"/>
                  <a:t>Tal que:</a:t>
                </a:r>
              </a:p>
              <a:p>
                <a:pPr lvl="2"/>
                <a:r>
                  <a:rPr lang="pt" i="1" dirty="0"/>
                  <a:t>e </a:t>
                </a:r>
                <a:r>
                  <a:rPr lang="pt" dirty="0"/>
                  <a:t>é o estado da estrutura,</a:t>
                </a:r>
              </a:p>
              <a:p>
                <a:pPr lvl="2"/>
                <a:r>
                  <a:rPr lang="pt" i="1" dirty="0" err="1"/>
                  <a:t>n</a:t>
                </a:r>
                <a:r>
                  <a:rPr lang="pt" i="1" dirty="0"/>
                  <a:t> </a:t>
                </a:r>
                <a:r>
                  <a:rPr lang="pt" dirty="0"/>
                  <a:t>é o número corrente de elementos</a:t>
                </a:r>
              </a:p>
              <a:p>
                <a:pPr lvl="2"/>
                <a:r>
                  <a:rPr lang="pt" i="1" dirty="0"/>
                  <a:t>m </a:t>
                </a:r>
                <a:r>
                  <a:rPr lang="pt" dirty="0"/>
                  <a:t>é a capacidade corrente do </a:t>
                </a:r>
                <a:r>
                  <a:rPr lang="pt" dirty="0" err="1"/>
                  <a:t>array</a:t>
                </a:r>
                <a:r>
                  <a:rPr lang="pt" dirty="0"/>
                  <a:t>. </a:t>
                </a:r>
              </a:p>
              <a:p>
                <a:pPr lvl="1"/>
                <a:r>
                  <a:rPr lang="pt" dirty="0"/>
                  <a:t>Se o </a:t>
                </a:r>
                <a:r>
                  <a:rPr lang="pt" dirty="0" err="1"/>
                  <a:t>array</a:t>
                </a:r>
                <a:r>
                  <a:rPr lang="pt" dirty="0"/>
                  <a:t> for iniciado com capacidade igual a </a:t>
                </a:r>
                <a:r>
                  <a:rPr lang="pt" i="1" dirty="0"/>
                  <a:t>0 </a:t>
                </a:r>
                <a:r>
                  <a:rPr lang="pt" dirty="0"/>
                  <a:t>e for alocado um </a:t>
                </a:r>
                <a:r>
                  <a:rPr lang="pt" dirty="0" err="1"/>
                  <a:t>array</a:t>
                </a:r>
                <a:r>
                  <a:rPr lang="pt" dirty="0"/>
                  <a:t> de tamanho </a:t>
                </a:r>
                <a:r>
                  <a:rPr lang="pt" i="1" dirty="0"/>
                  <a:t>1 </a:t>
                </a:r>
                <a:r>
                  <a:rPr lang="pt" dirty="0"/>
                  <a:t>quando o primeiro elemento for acrescentado e, então, dobrar-se o tamanho do </a:t>
                </a:r>
                <a:r>
                  <a:rPr lang="pt" dirty="0" err="1"/>
                  <a:t>array</a:t>
                </a:r>
                <a:r>
                  <a:rPr lang="pt" dirty="0"/>
                  <a:t> sempre que se precisar de mais espaço, tem-se que </a:t>
                </a:r>
                <a14:m>
                  <m:oMath xmlns:m="http://schemas.openxmlformats.org/officeDocument/2006/math">
                    <m:r>
                      <m:rPr>
                        <m:sty m:val="p"/>
                      </m:rPr>
                      <a:rPr lang="el-GR" i="1" smtClean="0">
                        <a:latin typeface="Cambria Math" panose="02040503050406030204" pitchFamily="18" charset="0"/>
                        <a:ea typeface="Cambria Math" panose="02040503050406030204" pitchFamily="18" charset="0"/>
                      </a:rPr>
                      <m:t>Φ</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𝑒</m:t>
                        </m:r>
                      </m:e>
                      <m:sub>
                        <m:r>
                          <a:rPr lang="en-US" b="0" i="1" smtClean="0">
                            <a:latin typeface="Cambria Math" panose="02040503050406030204" pitchFamily="18" charset="0"/>
                            <a:ea typeface="Cambria Math" panose="02040503050406030204" pitchFamily="18" charset="0"/>
                          </a:rPr>
                          <m:t>0</m:t>
                        </m:r>
                      </m:sub>
                    </m:sSub>
                  </m:oMath>
                </a14:m>
                <a:r>
                  <a:rPr lang="pt" dirty="0"/>
                  <a:t>) = 0.</a:t>
                </a:r>
              </a:p>
              <a:p>
                <a:pPr lvl="1"/>
                <a:r>
                  <a:rPr lang="de-DE" dirty="0"/>
                  <a:t>C</a:t>
                </a:r>
                <a:r>
                  <a:rPr lang="pt" dirty="0" err="1"/>
                  <a:t>omo</a:t>
                </a:r>
                <a:r>
                  <a:rPr lang="pt" dirty="0"/>
                  <a:t> </a:t>
                </a:r>
                <a:r>
                  <a:rPr lang="pt" dirty="0" err="1"/>
                  <a:t>n</a:t>
                </a:r>
                <a:r>
                  <a:rPr lang="pt" dirty="0"/>
                  <a:t> ≥ m/2 temos que 2n – m ≥ 0 </a:t>
                </a:r>
                <a14:m>
                  <m:oMath xmlns:m="http://schemas.openxmlformats.org/officeDocument/2006/math">
                    <m:r>
                      <a:rPr lang="pt"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Φ</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𝑒</m:t>
                            </m:r>
                          </m:e>
                          <m:sub>
                            <m:r>
                              <a:rPr lang="en-US" b="0" i="1" smtClean="0">
                                <a:latin typeface="Cambria Math" panose="02040503050406030204" pitchFamily="18" charset="0"/>
                                <a:ea typeface="Cambria Math" panose="02040503050406030204" pitchFamily="18" charset="0"/>
                              </a:rPr>
                              <m:t>𝑖</m:t>
                            </m:r>
                          </m:sub>
                        </m:sSub>
                      </m:e>
                    </m:d>
                    <m:r>
                      <a:rPr lang="en-US" b="0" i="1" smtClean="0">
                        <a:latin typeface="Cambria Math" panose="02040503050406030204" pitchFamily="18" charset="0"/>
                        <a:ea typeface="Cambria Math" panose="02040503050406030204" pitchFamily="18" charset="0"/>
                      </a:rPr>
                      <m:t>≥0, ∀</m:t>
                    </m:r>
                    <m:r>
                      <a:rPr lang="en-US" b="0" i="1" smtClean="0">
                        <a:latin typeface="Cambria Math" panose="02040503050406030204" pitchFamily="18" charset="0"/>
                        <a:ea typeface="Cambria Math" panose="02040503050406030204" pitchFamily="18" charset="0"/>
                      </a:rPr>
                      <m:t>𝑖</m:t>
                    </m:r>
                  </m:oMath>
                </a14:m>
                <a:r>
                  <a:rPr lang="pt" dirty="0"/>
                  <a:t> </a:t>
                </a:r>
              </a:p>
              <a:p>
                <a:pPr lvl="2"/>
                <a:endParaRPr lang="pt-BR" dirty="0"/>
              </a:p>
            </p:txBody>
          </p:sp>
        </mc:Choice>
        <mc:Fallback xmlns="">
          <p:sp>
            <p:nvSpPr>
              <p:cNvPr id="3" name="Content Placeholder 2">
                <a:extLst>
                  <a:ext uri="{FF2B5EF4-FFF2-40B4-BE49-F238E27FC236}">
                    <a16:creationId xmlns:a16="http://schemas.microsoft.com/office/drawing/2014/main" id="{0FA21A84-D422-F648-AE81-170B7AA5C132}"/>
                  </a:ext>
                </a:extLst>
              </p:cNvPr>
              <p:cNvSpPr>
                <a:spLocks noGrp="1" noRot="1" noChangeAspect="1" noMove="1" noResize="1" noEditPoints="1" noAdjustHandles="1" noChangeArrowheads="1" noChangeShapeType="1" noTextEdit="1"/>
              </p:cNvSpPr>
              <p:nvPr>
                <p:ph sz="quarter" idx="1"/>
              </p:nvPr>
            </p:nvSpPr>
            <p:spPr>
              <a:blipFill>
                <a:blip r:embed="rId2"/>
                <a:stretch>
                  <a:fillRect l="-510" t="-1039"/>
                </a:stretch>
              </a:blipFill>
            </p:spPr>
            <p:txBody>
              <a:bodyPr/>
              <a:lstStyle/>
              <a:p>
                <a:r>
                  <a:rPr lang="pt-BR">
                    <a:noFill/>
                  </a:rPr>
                  <a:t> </a:t>
                </a:r>
              </a:p>
            </p:txBody>
          </p:sp>
        </mc:Fallback>
      </mc:AlternateContent>
      <p:sp>
        <p:nvSpPr>
          <p:cNvPr id="4" name="Slide Number Placeholder 3">
            <a:extLst>
              <a:ext uri="{FF2B5EF4-FFF2-40B4-BE49-F238E27FC236}">
                <a16:creationId xmlns:a16="http://schemas.microsoft.com/office/drawing/2014/main" id="{82C8A925-9940-5448-81D3-5D159E3EB9BF}"/>
              </a:ext>
            </a:extLst>
          </p:cNvPr>
          <p:cNvSpPr>
            <a:spLocks noGrp="1"/>
          </p:cNvSpPr>
          <p:nvPr>
            <p:ph type="sldNum" sz="quarter" idx="15"/>
          </p:nvPr>
        </p:nvSpPr>
        <p:spPr/>
        <p:txBody>
          <a:bodyPr/>
          <a:lstStyle/>
          <a:p>
            <a:fld id="{05BBCA78-D3BF-4450-A3B4-E3BB094F04D3}" type="slidenum">
              <a:rPr lang="pt-BR" smtClean="0"/>
              <a:pPr/>
              <a:t>38</a:t>
            </a:fld>
            <a:endParaRPr lang="pt-BR"/>
          </a:p>
        </p:txBody>
      </p:sp>
      <p:sp>
        <p:nvSpPr>
          <p:cNvPr id="5" name="Footer Placeholder 4">
            <a:extLst>
              <a:ext uri="{FF2B5EF4-FFF2-40B4-BE49-F238E27FC236}">
                <a16:creationId xmlns:a16="http://schemas.microsoft.com/office/drawing/2014/main" id="{063BBAA3-517B-144F-AB48-8918451931E8}"/>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4683667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0903-34AB-F943-A683-E54C2E105979}"/>
              </a:ext>
            </a:extLst>
          </p:cNvPr>
          <p:cNvSpPr>
            <a:spLocks noGrp="1"/>
          </p:cNvSpPr>
          <p:nvPr>
            <p:ph type="title"/>
          </p:nvPr>
        </p:nvSpPr>
        <p:spPr/>
        <p:txBody>
          <a:bodyPr/>
          <a:lstStyle/>
          <a:p>
            <a:r>
              <a:rPr lang="pt-BR" dirty="0"/>
              <a:t>Método Potencial - Tabela dinâmica</a:t>
            </a:r>
          </a:p>
        </p:txBody>
      </p:sp>
      <p:sp>
        <p:nvSpPr>
          <p:cNvPr id="3" name="Content Placeholder 2">
            <a:extLst>
              <a:ext uri="{FF2B5EF4-FFF2-40B4-BE49-F238E27FC236}">
                <a16:creationId xmlns:a16="http://schemas.microsoft.com/office/drawing/2014/main" id="{C4D79B10-697D-5A46-A369-AD884B9E2E2D}"/>
              </a:ext>
            </a:extLst>
          </p:cNvPr>
          <p:cNvSpPr>
            <a:spLocks noGrp="1"/>
          </p:cNvSpPr>
          <p:nvPr>
            <p:ph sz="quarter" idx="1"/>
          </p:nvPr>
        </p:nvSpPr>
        <p:spPr>
          <a:xfrm>
            <a:off x="457200" y="1600200"/>
            <a:ext cx="7467600" cy="1828800"/>
          </a:xfrm>
        </p:spPr>
        <p:txBody>
          <a:bodyPr>
            <a:normAutofit lnSpcReduction="10000"/>
          </a:bodyPr>
          <a:lstStyle/>
          <a:p>
            <a:r>
              <a:rPr lang="pt" dirty="0"/>
              <a:t>Para mostrar que o acréscimo de um elemento à tabela tem custo temporal amortizado constante, dois casos devem ser levados em conta:</a:t>
            </a:r>
          </a:p>
          <a:p>
            <a:r>
              <a:rPr lang="pt" dirty="0"/>
              <a:t>Se </a:t>
            </a:r>
            <a:r>
              <a:rPr lang="pt" i="1" dirty="0" err="1"/>
              <a:t>n</a:t>
            </a:r>
            <a:r>
              <a:rPr lang="pt" i="1" dirty="0"/>
              <a:t> &lt; m</a:t>
            </a:r>
            <a:r>
              <a:rPr lang="pt" dirty="0"/>
              <a:t>, o custo temporal amortizado é dado por:</a:t>
            </a:r>
          </a:p>
          <a:p>
            <a:endParaRPr lang="pt" dirty="0"/>
          </a:p>
          <a:p>
            <a:endParaRPr lang="pt" dirty="0"/>
          </a:p>
          <a:p>
            <a:endParaRPr lang="pt" dirty="0"/>
          </a:p>
          <a:p>
            <a:endParaRPr lang="pt-BR" dirty="0"/>
          </a:p>
        </p:txBody>
      </p:sp>
      <p:sp>
        <p:nvSpPr>
          <p:cNvPr id="4" name="Slide Number Placeholder 3">
            <a:extLst>
              <a:ext uri="{FF2B5EF4-FFF2-40B4-BE49-F238E27FC236}">
                <a16:creationId xmlns:a16="http://schemas.microsoft.com/office/drawing/2014/main" id="{23426503-152E-B545-9F4B-8D4C82D78255}"/>
              </a:ext>
            </a:extLst>
          </p:cNvPr>
          <p:cNvSpPr>
            <a:spLocks noGrp="1"/>
          </p:cNvSpPr>
          <p:nvPr>
            <p:ph type="sldNum" sz="quarter" idx="15"/>
          </p:nvPr>
        </p:nvSpPr>
        <p:spPr/>
        <p:txBody>
          <a:bodyPr/>
          <a:lstStyle/>
          <a:p>
            <a:fld id="{05BBCA78-D3BF-4450-A3B4-E3BB094F04D3}" type="slidenum">
              <a:rPr lang="pt-BR" smtClean="0"/>
              <a:pPr/>
              <a:t>39</a:t>
            </a:fld>
            <a:endParaRPr lang="pt-BR"/>
          </a:p>
        </p:txBody>
      </p:sp>
      <p:sp>
        <p:nvSpPr>
          <p:cNvPr id="5" name="Footer Placeholder 4">
            <a:extLst>
              <a:ext uri="{FF2B5EF4-FFF2-40B4-BE49-F238E27FC236}">
                <a16:creationId xmlns:a16="http://schemas.microsoft.com/office/drawing/2014/main" id="{56379E98-0B8E-4949-9A3E-719AB8537838}"/>
              </a:ext>
            </a:extLst>
          </p:cNvPr>
          <p:cNvSpPr>
            <a:spLocks noGrp="1"/>
          </p:cNvSpPr>
          <p:nvPr>
            <p:ph type="ftr" sz="quarter" idx="16"/>
          </p:nvPr>
        </p:nvSpPr>
        <p:spPr/>
        <p:txBody>
          <a:bodyPr/>
          <a:lstStyle/>
          <a:p>
            <a:r>
              <a:rPr lang="pt-BR"/>
              <a:t>Fábio Luiz Leite Júnior - UEPB</a:t>
            </a:r>
          </a:p>
        </p:txBody>
      </p:sp>
      <p:pic>
        <p:nvPicPr>
          <p:cNvPr id="8" name="Picture 7" descr="A close up of a clock&#10;&#10;Description automatically generated">
            <a:extLst>
              <a:ext uri="{FF2B5EF4-FFF2-40B4-BE49-F238E27FC236}">
                <a16:creationId xmlns:a16="http://schemas.microsoft.com/office/drawing/2014/main" id="{A8FC4C46-1CDE-9B40-BE93-0C175DB8775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899592" y="3882020"/>
            <a:ext cx="4032448" cy="1140064"/>
          </a:xfrm>
          <a:prstGeom prst="rect">
            <a:avLst/>
          </a:prstGeom>
        </p:spPr>
      </p:pic>
    </p:spTree>
    <p:extLst>
      <p:ext uri="{BB962C8B-B14F-4D97-AF65-F5344CB8AC3E}">
        <p14:creationId xmlns:p14="http://schemas.microsoft.com/office/powerpoint/2010/main" val="3528277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3" name="Content Placeholder 2">
            <a:extLst>
              <a:ext uri="{FF2B5EF4-FFF2-40B4-BE49-F238E27FC236}">
                <a16:creationId xmlns:a16="http://schemas.microsoft.com/office/drawing/2014/main" id="{83C2A0DA-DB74-1345-A569-9F8CAEDF0CAD}"/>
              </a:ext>
            </a:extLst>
          </p:cNvPr>
          <p:cNvSpPr>
            <a:spLocks noGrp="1"/>
          </p:cNvSpPr>
          <p:nvPr>
            <p:ph sz="quarter" idx="1"/>
          </p:nvPr>
        </p:nvSpPr>
        <p:spPr/>
        <p:txBody>
          <a:bodyPr/>
          <a:lstStyle/>
          <a:p>
            <a:r>
              <a:rPr lang="pt-BR" dirty="0"/>
              <a:t>Difere de estudo do </a:t>
            </a:r>
            <a:r>
              <a:rPr lang="pt-BR" b="1" u="sng" dirty="0"/>
              <a:t>caso médio</a:t>
            </a:r>
          </a:p>
          <a:p>
            <a:pPr lvl="1"/>
            <a:r>
              <a:rPr lang="pt-BR" dirty="0"/>
              <a:t>Probabilidade não está envolvida na análise</a:t>
            </a:r>
          </a:p>
          <a:p>
            <a:r>
              <a:rPr lang="pt-BR" dirty="0"/>
              <a:t>Garante o desempenho médio de cada operação no </a:t>
            </a:r>
            <a:r>
              <a:rPr lang="pt-BR" b="1" i="1" u="sng" dirty="0"/>
              <a:t>pior caso</a:t>
            </a:r>
            <a:r>
              <a:rPr lang="pt-BR" dirty="0"/>
              <a:t>.</a:t>
            </a:r>
          </a:p>
          <a:p>
            <a:r>
              <a:rPr lang="pt-BR" dirty="0"/>
              <a:t>Os resultados não necessariamente vão aparecer no código</a:t>
            </a:r>
          </a:p>
          <a:p>
            <a:pPr lvl="1"/>
            <a:r>
              <a:rPr lang="pt-BR" dirty="0"/>
              <a:t>Frequentemente promove insights para uma determinada estrutura de dados</a:t>
            </a:r>
          </a:p>
          <a:p>
            <a:pPr lvl="1"/>
            <a:r>
              <a:rPr lang="pt-BR" dirty="0"/>
              <a:t>E como otimizá-la em favor do design</a:t>
            </a:r>
          </a:p>
          <a:p>
            <a:endParaRPr lang="pt-BR" dirty="0"/>
          </a:p>
          <a:p>
            <a:pPr lvl="1"/>
            <a:endParaRPr lang="pt-BR" dirty="0"/>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4</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23223614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DC205-0FDC-294F-A6E3-500B620232D3}"/>
              </a:ext>
            </a:extLst>
          </p:cNvPr>
          <p:cNvSpPr>
            <a:spLocks noGrp="1"/>
          </p:cNvSpPr>
          <p:nvPr>
            <p:ph type="title"/>
          </p:nvPr>
        </p:nvSpPr>
        <p:spPr/>
        <p:txBody>
          <a:bodyPr/>
          <a:lstStyle/>
          <a:p>
            <a:r>
              <a:rPr lang="pt-BR" dirty="0"/>
              <a:t>Método Potencial - Tabela dinâmica</a:t>
            </a:r>
          </a:p>
        </p:txBody>
      </p:sp>
      <p:sp>
        <p:nvSpPr>
          <p:cNvPr id="3" name="Content Placeholder 2">
            <a:extLst>
              <a:ext uri="{FF2B5EF4-FFF2-40B4-BE49-F238E27FC236}">
                <a16:creationId xmlns:a16="http://schemas.microsoft.com/office/drawing/2014/main" id="{AFD357C2-FA7C-4343-9E7F-AE6A4B661C5D}"/>
              </a:ext>
            </a:extLst>
          </p:cNvPr>
          <p:cNvSpPr>
            <a:spLocks noGrp="1"/>
          </p:cNvSpPr>
          <p:nvPr>
            <p:ph sz="quarter" idx="1"/>
          </p:nvPr>
        </p:nvSpPr>
        <p:spPr>
          <a:xfrm>
            <a:off x="457200" y="1600200"/>
            <a:ext cx="7467600" cy="719720"/>
          </a:xfrm>
        </p:spPr>
        <p:txBody>
          <a:bodyPr/>
          <a:lstStyle/>
          <a:p>
            <a:r>
              <a:rPr lang="pt" dirty="0"/>
              <a:t>Se </a:t>
            </a:r>
            <a:r>
              <a:rPr lang="pt" i="1" dirty="0" err="1"/>
              <a:t>n</a:t>
            </a:r>
            <a:r>
              <a:rPr lang="pt" i="1" dirty="0"/>
              <a:t> = m</a:t>
            </a:r>
            <a:r>
              <a:rPr lang="pt" dirty="0"/>
              <a:t>, o custo temporal amortizado é:</a:t>
            </a:r>
          </a:p>
          <a:p>
            <a:endParaRPr lang="pt-BR" dirty="0"/>
          </a:p>
        </p:txBody>
      </p:sp>
      <p:sp>
        <p:nvSpPr>
          <p:cNvPr id="4" name="Slide Number Placeholder 3">
            <a:extLst>
              <a:ext uri="{FF2B5EF4-FFF2-40B4-BE49-F238E27FC236}">
                <a16:creationId xmlns:a16="http://schemas.microsoft.com/office/drawing/2014/main" id="{0EFF10EB-3E0C-6445-B05C-D32B9AF2C96F}"/>
              </a:ext>
            </a:extLst>
          </p:cNvPr>
          <p:cNvSpPr>
            <a:spLocks noGrp="1"/>
          </p:cNvSpPr>
          <p:nvPr>
            <p:ph type="sldNum" sz="quarter" idx="15"/>
          </p:nvPr>
        </p:nvSpPr>
        <p:spPr/>
        <p:txBody>
          <a:bodyPr/>
          <a:lstStyle/>
          <a:p>
            <a:fld id="{05BBCA78-D3BF-4450-A3B4-E3BB094F04D3}" type="slidenum">
              <a:rPr lang="pt-BR" smtClean="0"/>
              <a:pPr/>
              <a:t>40</a:t>
            </a:fld>
            <a:endParaRPr lang="pt-BR"/>
          </a:p>
        </p:txBody>
      </p:sp>
      <p:sp>
        <p:nvSpPr>
          <p:cNvPr id="5" name="Footer Placeholder 4">
            <a:extLst>
              <a:ext uri="{FF2B5EF4-FFF2-40B4-BE49-F238E27FC236}">
                <a16:creationId xmlns:a16="http://schemas.microsoft.com/office/drawing/2014/main" id="{2C432183-B16F-0041-81B1-0E072A000B43}"/>
              </a:ext>
            </a:extLst>
          </p:cNvPr>
          <p:cNvSpPr>
            <a:spLocks noGrp="1"/>
          </p:cNvSpPr>
          <p:nvPr>
            <p:ph type="ftr" sz="quarter" idx="16"/>
          </p:nvPr>
        </p:nvSpPr>
        <p:spPr/>
        <p:txBody>
          <a:bodyPr/>
          <a:lstStyle/>
          <a:p>
            <a:r>
              <a:rPr lang="pt-BR"/>
              <a:t>Fábio Luiz Leite Júnior - UEPB</a:t>
            </a:r>
          </a:p>
        </p:txBody>
      </p:sp>
      <p:pic>
        <p:nvPicPr>
          <p:cNvPr id="7" name="Picture 6" descr="A picture containing object&#10;&#10;Description automatically generated">
            <a:extLst>
              <a:ext uri="{FF2B5EF4-FFF2-40B4-BE49-F238E27FC236}">
                <a16:creationId xmlns:a16="http://schemas.microsoft.com/office/drawing/2014/main" id="{4E8A0AFD-FDD5-F44F-84EE-A77A2E083B7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1308100" y="2422162"/>
            <a:ext cx="5008858" cy="1654909"/>
          </a:xfrm>
          <a:prstGeom prst="rect">
            <a:avLst/>
          </a:prstGeom>
        </p:spPr>
      </p:pic>
      <p:sp>
        <p:nvSpPr>
          <p:cNvPr id="8" name="Rectangle 7">
            <a:extLst>
              <a:ext uri="{FF2B5EF4-FFF2-40B4-BE49-F238E27FC236}">
                <a16:creationId xmlns:a16="http://schemas.microsoft.com/office/drawing/2014/main" id="{97265D46-CEF8-D440-9615-62A932BB389F}"/>
              </a:ext>
            </a:extLst>
          </p:cNvPr>
          <p:cNvSpPr/>
          <p:nvPr/>
        </p:nvSpPr>
        <p:spPr>
          <a:xfrm>
            <a:off x="755576" y="5349811"/>
            <a:ext cx="5832648" cy="400110"/>
          </a:xfrm>
          <a:prstGeom prst="rect">
            <a:avLst/>
          </a:prstGeom>
        </p:spPr>
        <p:txBody>
          <a:bodyPr wrap="square">
            <a:spAutoFit/>
          </a:bodyPr>
          <a:lstStyle/>
          <a:p>
            <a:r>
              <a:rPr lang="pt" sz="2000" dirty="0"/>
              <a:t>Em ambos os casos o custo temporal é </a:t>
            </a:r>
            <a:r>
              <a:rPr lang="pt" sz="2000" dirty="0" err="1"/>
              <a:t>Θ</a:t>
            </a:r>
            <a:r>
              <a:rPr lang="pt" sz="2000" dirty="0"/>
              <a:t>(1)</a:t>
            </a:r>
          </a:p>
        </p:txBody>
      </p:sp>
    </p:spTree>
    <p:extLst>
      <p:ext uri="{BB962C8B-B14F-4D97-AF65-F5344CB8AC3E}">
        <p14:creationId xmlns:p14="http://schemas.microsoft.com/office/powerpoint/2010/main" val="86966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amortizada</a:t>
            </a:r>
          </a:p>
        </p:txBody>
      </p:sp>
      <p:sp>
        <p:nvSpPr>
          <p:cNvPr id="3" name="Content Placeholder 2">
            <a:extLst>
              <a:ext uri="{FF2B5EF4-FFF2-40B4-BE49-F238E27FC236}">
                <a16:creationId xmlns:a16="http://schemas.microsoft.com/office/drawing/2014/main" id="{83C2A0DA-DB74-1345-A569-9F8CAEDF0CAD}"/>
              </a:ext>
            </a:extLst>
          </p:cNvPr>
          <p:cNvSpPr>
            <a:spLocks noGrp="1"/>
          </p:cNvSpPr>
          <p:nvPr>
            <p:ph sz="quarter" idx="1"/>
          </p:nvPr>
        </p:nvSpPr>
        <p:spPr/>
        <p:txBody>
          <a:bodyPr/>
          <a:lstStyle/>
          <a:p>
            <a:r>
              <a:rPr lang="pt-BR" dirty="0"/>
              <a:t>Tipos de análise</a:t>
            </a:r>
          </a:p>
          <a:p>
            <a:pPr marL="822960" lvl="1" indent="-457200">
              <a:buFont typeface="+mj-lt"/>
              <a:buAutoNum type="arabicPeriod"/>
            </a:pPr>
            <a:r>
              <a:rPr lang="pt-BR" dirty="0"/>
              <a:t>Análise agregada</a:t>
            </a:r>
          </a:p>
          <a:p>
            <a:pPr marL="822960" lvl="1" indent="-457200">
              <a:buFont typeface="+mj-lt"/>
              <a:buAutoNum type="arabicPeriod"/>
            </a:pPr>
            <a:r>
              <a:rPr lang="pt-BR" dirty="0"/>
              <a:t>Método contábil</a:t>
            </a:r>
          </a:p>
          <a:p>
            <a:pPr marL="822960" lvl="1" indent="-457200">
              <a:buFont typeface="+mj-lt"/>
              <a:buAutoNum type="arabicPeriod"/>
            </a:pPr>
            <a:r>
              <a:rPr lang="pt-BR" dirty="0"/>
              <a:t>Método Potencial</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5</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203171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Agregada</a:t>
            </a:r>
          </a:p>
        </p:txBody>
      </p:sp>
      <p:sp>
        <p:nvSpPr>
          <p:cNvPr id="3" name="Content Placeholder 2">
            <a:extLst>
              <a:ext uri="{FF2B5EF4-FFF2-40B4-BE49-F238E27FC236}">
                <a16:creationId xmlns:a16="http://schemas.microsoft.com/office/drawing/2014/main" id="{83C2A0DA-DB74-1345-A569-9F8CAEDF0CAD}"/>
              </a:ext>
            </a:extLst>
          </p:cNvPr>
          <p:cNvSpPr>
            <a:spLocks noGrp="1"/>
          </p:cNvSpPr>
          <p:nvPr>
            <p:ph sz="quarter" idx="1"/>
          </p:nvPr>
        </p:nvSpPr>
        <p:spPr/>
        <p:txBody>
          <a:bodyPr/>
          <a:lstStyle/>
          <a:p>
            <a:r>
              <a:rPr lang="pt-BR" dirty="0"/>
              <a:t>Mostrar que para toda sequencia de operações </a:t>
            </a:r>
            <a:r>
              <a:rPr lang="pt-BR" dirty="0" err="1"/>
              <a:t>n</a:t>
            </a:r>
            <a:r>
              <a:rPr lang="pt-BR" dirty="0"/>
              <a:t>, é consumido o tempo </a:t>
            </a:r>
            <a:r>
              <a:rPr lang="pt-BR" dirty="0" err="1"/>
              <a:t>T</a:t>
            </a:r>
            <a:r>
              <a:rPr lang="pt-BR" dirty="0"/>
              <a:t>(</a:t>
            </a:r>
            <a:r>
              <a:rPr lang="pt-BR" dirty="0" err="1"/>
              <a:t>n</a:t>
            </a:r>
            <a:r>
              <a:rPr lang="pt-BR" dirty="0"/>
              <a:t>) no total para o pior caso</a:t>
            </a:r>
          </a:p>
          <a:p>
            <a:r>
              <a:rPr lang="pt-BR" dirty="0"/>
              <a:t>No pior caso, o custo médio ou o custos amortizado por operação é dado por:</a:t>
            </a:r>
          </a:p>
          <a:p>
            <a:pPr lvl="1"/>
            <a:r>
              <a:rPr lang="pt-BR" dirty="0" err="1"/>
              <a:t>T</a:t>
            </a:r>
            <a:r>
              <a:rPr lang="pt-BR" dirty="0"/>
              <a:t>(</a:t>
            </a:r>
            <a:r>
              <a:rPr lang="pt-BR" dirty="0" err="1"/>
              <a:t>n</a:t>
            </a:r>
            <a:r>
              <a:rPr lang="pt-BR" dirty="0"/>
              <a:t>)/</a:t>
            </a:r>
            <a:r>
              <a:rPr lang="pt-BR" dirty="0" err="1"/>
              <a:t>n</a:t>
            </a:r>
            <a:endParaRPr lang="pt-BR" dirty="0"/>
          </a:p>
          <a:p>
            <a:r>
              <a:rPr lang="pt-BR" dirty="0"/>
              <a:t>Observe que o custo amortizado se aplica a todas as operações</a:t>
            </a:r>
          </a:p>
          <a:p>
            <a:r>
              <a:rPr lang="pt-BR" dirty="0"/>
              <a:t>Exemplo: Operações de pilha</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6</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spTree>
    <p:extLst>
      <p:ext uri="{BB962C8B-B14F-4D97-AF65-F5344CB8AC3E}">
        <p14:creationId xmlns:p14="http://schemas.microsoft.com/office/powerpoint/2010/main" val="2584930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517E4F4-3974-B549-BBAC-46F818661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2319920"/>
            <a:ext cx="4775200" cy="3784600"/>
          </a:xfrm>
          <a:prstGeom prst="rect">
            <a:avLst/>
          </a:prstGeom>
        </p:spPr>
      </p:pic>
      <p:sp>
        <p:nvSpPr>
          <p:cNvPr id="2" name="Title 1">
            <a:extLst>
              <a:ext uri="{FF2B5EF4-FFF2-40B4-BE49-F238E27FC236}">
                <a16:creationId xmlns:a16="http://schemas.microsoft.com/office/drawing/2014/main" id="{C669CC9F-AE0D-A347-98EA-E500AA89BC51}"/>
              </a:ext>
            </a:extLst>
          </p:cNvPr>
          <p:cNvSpPr>
            <a:spLocks noGrp="1"/>
          </p:cNvSpPr>
          <p:nvPr>
            <p:ph type="title"/>
          </p:nvPr>
        </p:nvSpPr>
        <p:spPr/>
        <p:txBody>
          <a:bodyPr/>
          <a:lstStyle/>
          <a:p>
            <a:r>
              <a:rPr lang="pt-BR" dirty="0"/>
              <a:t>Análise Agregada</a:t>
            </a:r>
          </a:p>
        </p:txBody>
      </p:sp>
      <p:sp>
        <p:nvSpPr>
          <p:cNvPr id="3" name="Content Placeholder 2">
            <a:extLst>
              <a:ext uri="{FF2B5EF4-FFF2-40B4-BE49-F238E27FC236}">
                <a16:creationId xmlns:a16="http://schemas.microsoft.com/office/drawing/2014/main" id="{83C2A0DA-DB74-1345-A569-9F8CAEDF0CAD}"/>
              </a:ext>
            </a:extLst>
          </p:cNvPr>
          <p:cNvSpPr>
            <a:spLocks noGrp="1"/>
          </p:cNvSpPr>
          <p:nvPr>
            <p:ph sz="quarter" idx="1"/>
          </p:nvPr>
        </p:nvSpPr>
        <p:spPr/>
        <p:txBody>
          <a:bodyPr/>
          <a:lstStyle/>
          <a:p>
            <a:r>
              <a:rPr lang="pt-BR" dirty="0"/>
              <a:t>Operações de pilha</a:t>
            </a:r>
          </a:p>
        </p:txBody>
      </p:sp>
      <p:sp>
        <p:nvSpPr>
          <p:cNvPr id="4" name="Slide Number Placeholder 3">
            <a:extLst>
              <a:ext uri="{FF2B5EF4-FFF2-40B4-BE49-F238E27FC236}">
                <a16:creationId xmlns:a16="http://schemas.microsoft.com/office/drawing/2014/main" id="{764CF3F6-46E3-F649-B8BA-7B57085F9950}"/>
              </a:ext>
            </a:extLst>
          </p:cNvPr>
          <p:cNvSpPr>
            <a:spLocks noGrp="1"/>
          </p:cNvSpPr>
          <p:nvPr>
            <p:ph type="sldNum" sz="quarter" idx="15"/>
          </p:nvPr>
        </p:nvSpPr>
        <p:spPr/>
        <p:txBody>
          <a:bodyPr/>
          <a:lstStyle/>
          <a:p>
            <a:fld id="{05BBCA78-D3BF-4450-A3B4-E3BB094F04D3}" type="slidenum">
              <a:rPr lang="pt-BR" smtClean="0"/>
              <a:pPr/>
              <a:t>7</a:t>
            </a:fld>
            <a:endParaRPr lang="pt-BR"/>
          </a:p>
        </p:txBody>
      </p:sp>
      <p:sp>
        <p:nvSpPr>
          <p:cNvPr id="5" name="Footer Placeholder 4">
            <a:extLst>
              <a:ext uri="{FF2B5EF4-FFF2-40B4-BE49-F238E27FC236}">
                <a16:creationId xmlns:a16="http://schemas.microsoft.com/office/drawing/2014/main" id="{4B38EC72-6303-F34C-B35E-99B416C32E1C}"/>
              </a:ext>
            </a:extLst>
          </p:cNvPr>
          <p:cNvSpPr>
            <a:spLocks noGrp="1"/>
          </p:cNvSpPr>
          <p:nvPr>
            <p:ph type="ftr" sz="quarter" idx="16"/>
          </p:nvPr>
        </p:nvSpPr>
        <p:spPr/>
        <p:txBody>
          <a:bodyPr/>
          <a:lstStyle/>
          <a:p>
            <a:r>
              <a:rPr lang="pt-BR"/>
              <a:t>Fábio Luiz Leite Júnior - UEPB</a:t>
            </a:r>
          </a:p>
        </p:txBody>
      </p:sp>
      <p:pic>
        <p:nvPicPr>
          <p:cNvPr id="6" name="Picture 5">
            <a:extLst>
              <a:ext uri="{FF2B5EF4-FFF2-40B4-BE49-F238E27FC236}">
                <a16:creationId xmlns:a16="http://schemas.microsoft.com/office/drawing/2014/main" id="{9671D7A2-9F4A-9B49-BAD4-77D82A78A7D5}"/>
              </a:ext>
            </a:extLst>
          </p:cNvPr>
          <p:cNvPicPr>
            <a:picLocks noChangeAspect="1"/>
          </p:cNvPicPr>
          <p:nvPr/>
        </p:nvPicPr>
        <p:blipFill>
          <a:blip r:embed="rId3"/>
          <a:stretch>
            <a:fillRect/>
          </a:stretch>
        </p:blipFill>
        <p:spPr>
          <a:xfrm>
            <a:off x="3979641" y="1772816"/>
            <a:ext cx="4186512" cy="2880320"/>
          </a:xfrm>
          <a:prstGeom prst="rect">
            <a:avLst/>
          </a:prstGeom>
        </p:spPr>
      </p:pic>
    </p:spTree>
    <p:extLst>
      <p:ext uri="{BB962C8B-B14F-4D97-AF65-F5344CB8AC3E}">
        <p14:creationId xmlns:p14="http://schemas.microsoft.com/office/powerpoint/2010/main" val="116929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88E24-C629-0B4C-BD37-FD0F060E15A9}"/>
              </a:ext>
            </a:extLst>
          </p:cNvPr>
          <p:cNvSpPr>
            <a:spLocks noGrp="1"/>
          </p:cNvSpPr>
          <p:nvPr>
            <p:ph type="title"/>
          </p:nvPr>
        </p:nvSpPr>
        <p:spPr/>
        <p:txBody>
          <a:bodyPr/>
          <a:lstStyle/>
          <a:p>
            <a:r>
              <a:rPr lang="pt-BR" dirty="0"/>
              <a:t>Análise Agregada</a:t>
            </a:r>
          </a:p>
        </p:txBody>
      </p:sp>
      <p:sp>
        <p:nvSpPr>
          <p:cNvPr id="4" name="Slide Number Placeholder 3">
            <a:extLst>
              <a:ext uri="{FF2B5EF4-FFF2-40B4-BE49-F238E27FC236}">
                <a16:creationId xmlns:a16="http://schemas.microsoft.com/office/drawing/2014/main" id="{77D707C3-2D55-3241-9239-88AE92D7F321}"/>
              </a:ext>
            </a:extLst>
          </p:cNvPr>
          <p:cNvSpPr>
            <a:spLocks noGrp="1"/>
          </p:cNvSpPr>
          <p:nvPr>
            <p:ph type="sldNum" sz="quarter" idx="15"/>
          </p:nvPr>
        </p:nvSpPr>
        <p:spPr/>
        <p:txBody>
          <a:bodyPr/>
          <a:lstStyle/>
          <a:p>
            <a:fld id="{05BBCA78-D3BF-4450-A3B4-E3BB094F04D3}" type="slidenum">
              <a:rPr lang="pt-BR" smtClean="0"/>
              <a:pPr/>
              <a:t>8</a:t>
            </a:fld>
            <a:endParaRPr lang="pt-BR"/>
          </a:p>
        </p:txBody>
      </p:sp>
      <p:sp>
        <p:nvSpPr>
          <p:cNvPr id="5" name="Footer Placeholder 4">
            <a:extLst>
              <a:ext uri="{FF2B5EF4-FFF2-40B4-BE49-F238E27FC236}">
                <a16:creationId xmlns:a16="http://schemas.microsoft.com/office/drawing/2014/main" id="{9B6FB899-C1F0-D34B-BEC2-4EC0877FE84E}"/>
              </a:ext>
            </a:extLst>
          </p:cNvPr>
          <p:cNvSpPr>
            <a:spLocks noGrp="1"/>
          </p:cNvSpPr>
          <p:nvPr>
            <p:ph type="ftr" sz="quarter" idx="16"/>
          </p:nvPr>
        </p:nvSpPr>
        <p:spPr/>
        <p:txBody>
          <a:bodyPr/>
          <a:lstStyle/>
          <a:p>
            <a:r>
              <a:rPr lang="pt-BR"/>
              <a:t>Fábio Luiz Leite Júnior - UEPB</a:t>
            </a:r>
          </a:p>
        </p:txBody>
      </p:sp>
      <p:sp>
        <p:nvSpPr>
          <p:cNvPr id="7" name="Content Placeholder 6">
            <a:extLst>
              <a:ext uri="{FF2B5EF4-FFF2-40B4-BE49-F238E27FC236}">
                <a16:creationId xmlns:a16="http://schemas.microsoft.com/office/drawing/2014/main" id="{71940913-3B15-E541-8BDC-FD49BD5567B5}"/>
              </a:ext>
            </a:extLst>
          </p:cNvPr>
          <p:cNvSpPr>
            <a:spLocks noGrp="1"/>
          </p:cNvSpPr>
          <p:nvPr>
            <p:ph sz="quarter" idx="1"/>
          </p:nvPr>
        </p:nvSpPr>
        <p:spPr>
          <a:xfrm>
            <a:off x="457200" y="1600200"/>
            <a:ext cx="7467600" cy="604664"/>
          </a:xfrm>
        </p:spPr>
        <p:txBody>
          <a:bodyPr/>
          <a:lstStyle/>
          <a:p>
            <a:r>
              <a:rPr lang="pt-BR" dirty="0" err="1"/>
              <a:t>Multipop</a:t>
            </a:r>
            <a:endParaRPr lang="pt-BR" dirty="0"/>
          </a:p>
        </p:txBody>
      </p:sp>
      <p:pic>
        <p:nvPicPr>
          <p:cNvPr id="8" name="Content Placeholder 5">
            <a:extLst>
              <a:ext uri="{FF2B5EF4-FFF2-40B4-BE49-F238E27FC236}">
                <a16:creationId xmlns:a16="http://schemas.microsoft.com/office/drawing/2014/main" id="{8DA5ACD6-AA04-994D-9A0B-2616FA34065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445102" y="2645297"/>
            <a:ext cx="6500812" cy="3200400"/>
          </a:xfrm>
          <a:prstGeom prst="rect">
            <a:avLst/>
          </a:prstGeom>
        </p:spPr>
      </p:pic>
      <p:sp>
        <p:nvSpPr>
          <p:cNvPr id="9" name="Content Placeholder 6">
            <a:extLst>
              <a:ext uri="{FF2B5EF4-FFF2-40B4-BE49-F238E27FC236}">
                <a16:creationId xmlns:a16="http://schemas.microsoft.com/office/drawing/2014/main" id="{D6DCA7AF-5E7B-E643-8F71-F1536950689C}"/>
              </a:ext>
            </a:extLst>
          </p:cNvPr>
          <p:cNvSpPr txBox="1">
            <a:spLocks/>
          </p:cNvSpPr>
          <p:nvPr/>
        </p:nvSpPr>
        <p:spPr>
          <a:xfrm>
            <a:off x="2987824" y="5650594"/>
            <a:ext cx="2160240" cy="604664"/>
          </a:xfrm>
          <a:prstGeom prst="rect">
            <a:avLst/>
          </a:prstGeom>
        </p:spPr>
        <p:txBody>
          <a:bodyPr vert="horz">
            <a:normAutofit fontScale="85000" lnSpcReduction="1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pt-BR" dirty="0" err="1"/>
              <a:t>Multipop</a:t>
            </a:r>
            <a:r>
              <a:rPr lang="pt-BR" dirty="0"/>
              <a:t>(S,4)</a:t>
            </a:r>
          </a:p>
        </p:txBody>
      </p:sp>
      <p:sp>
        <p:nvSpPr>
          <p:cNvPr id="10" name="Content Placeholder 6">
            <a:extLst>
              <a:ext uri="{FF2B5EF4-FFF2-40B4-BE49-F238E27FC236}">
                <a16:creationId xmlns:a16="http://schemas.microsoft.com/office/drawing/2014/main" id="{A2F26262-9B59-DF43-9D53-7844DCAA508B}"/>
              </a:ext>
            </a:extLst>
          </p:cNvPr>
          <p:cNvSpPr txBox="1">
            <a:spLocks/>
          </p:cNvSpPr>
          <p:nvPr/>
        </p:nvSpPr>
        <p:spPr>
          <a:xfrm>
            <a:off x="5148064" y="5650594"/>
            <a:ext cx="2160240" cy="604664"/>
          </a:xfrm>
          <a:prstGeom prst="rect">
            <a:avLst/>
          </a:prstGeom>
        </p:spPr>
        <p:txBody>
          <a:bodyPr vert="horz">
            <a:normAutofit fontScale="85000" lnSpcReduction="1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pt-BR" dirty="0" err="1"/>
              <a:t>Multipop</a:t>
            </a:r>
            <a:r>
              <a:rPr lang="pt-BR" dirty="0"/>
              <a:t>(S,2)</a:t>
            </a:r>
          </a:p>
        </p:txBody>
      </p:sp>
    </p:spTree>
    <p:extLst>
      <p:ext uri="{BB962C8B-B14F-4D97-AF65-F5344CB8AC3E}">
        <p14:creationId xmlns:p14="http://schemas.microsoft.com/office/powerpoint/2010/main" val="2726239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917B-F9EC-F441-9F4A-DACF661DF430}"/>
              </a:ext>
            </a:extLst>
          </p:cNvPr>
          <p:cNvSpPr>
            <a:spLocks noGrp="1"/>
          </p:cNvSpPr>
          <p:nvPr>
            <p:ph type="title"/>
          </p:nvPr>
        </p:nvSpPr>
        <p:spPr/>
        <p:txBody>
          <a:bodyPr/>
          <a:lstStyle/>
          <a:p>
            <a:r>
              <a:rPr lang="pt-BR" dirty="0"/>
              <a:t>Análise Agregada</a:t>
            </a:r>
          </a:p>
        </p:txBody>
      </p:sp>
      <p:sp>
        <p:nvSpPr>
          <p:cNvPr id="4" name="Slide Number Placeholder 3">
            <a:extLst>
              <a:ext uri="{FF2B5EF4-FFF2-40B4-BE49-F238E27FC236}">
                <a16:creationId xmlns:a16="http://schemas.microsoft.com/office/drawing/2014/main" id="{3AD59583-176D-6744-90F2-FC35B2E84E83}"/>
              </a:ext>
            </a:extLst>
          </p:cNvPr>
          <p:cNvSpPr>
            <a:spLocks noGrp="1"/>
          </p:cNvSpPr>
          <p:nvPr>
            <p:ph type="sldNum" sz="quarter" idx="15"/>
          </p:nvPr>
        </p:nvSpPr>
        <p:spPr/>
        <p:txBody>
          <a:bodyPr/>
          <a:lstStyle/>
          <a:p>
            <a:fld id="{05BBCA78-D3BF-4450-A3B4-E3BB094F04D3}" type="slidenum">
              <a:rPr lang="pt-BR" smtClean="0"/>
              <a:pPr/>
              <a:t>9</a:t>
            </a:fld>
            <a:endParaRPr lang="pt-BR"/>
          </a:p>
        </p:txBody>
      </p:sp>
      <p:sp>
        <p:nvSpPr>
          <p:cNvPr id="5" name="Footer Placeholder 4">
            <a:extLst>
              <a:ext uri="{FF2B5EF4-FFF2-40B4-BE49-F238E27FC236}">
                <a16:creationId xmlns:a16="http://schemas.microsoft.com/office/drawing/2014/main" id="{CB8A501C-BB90-C04E-94F3-A76F833A6BFC}"/>
              </a:ext>
            </a:extLst>
          </p:cNvPr>
          <p:cNvSpPr>
            <a:spLocks noGrp="1"/>
          </p:cNvSpPr>
          <p:nvPr>
            <p:ph type="ftr" sz="quarter" idx="16"/>
          </p:nvPr>
        </p:nvSpPr>
        <p:spPr/>
        <p:txBody>
          <a:bodyPr/>
          <a:lstStyle/>
          <a:p>
            <a:r>
              <a:rPr lang="pt-BR"/>
              <a:t>Fábio Luiz Leite Júnior - UEPB</a:t>
            </a:r>
          </a:p>
        </p:txBody>
      </p:sp>
      <p:pic>
        <p:nvPicPr>
          <p:cNvPr id="7" name="Picture 6" descr="A screenshot of a cell phone&#10;&#10;Description automatically generated">
            <a:extLst>
              <a:ext uri="{FF2B5EF4-FFF2-40B4-BE49-F238E27FC236}">
                <a16:creationId xmlns:a16="http://schemas.microsoft.com/office/drawing/2014/main" id="{94F730DC-10EF-084F-BCE3-FB3C66322E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68" y="2364963"/>
            <a:ext cx="941725" cy="1506760"/>
          </a:xfrm>
          <a:prstGeom prst="rect">
            <a:avLst/>
          </a:prstGeom>
        </p:spPr>
      </p:pic>
      <p:sp>
        <p:nvSpPr>
          <p:cNvPr id="8" name="Content Placeholder 6">
            <a:extLst>
              <a:ext uri="{FF2B5EF4-FFF2-40B4-BE49-F238E27FC236}">
                <a16:creationId xmlns:a16="http://schemas.microsoft.com/office/drawing/2014/main" id="{09D1AB26-A78E-144F-9AD9-F67B8F43411B}"/>
              </a:ext>
            </a:extLst>
          </p:cNvPr>
          <p:cNvSpPr txBox="1">
            <a:spLocks/>
          </p:cNvSpPr>
          <p:nvPr/>
        </p:nvSpPr>
        <p:spPr>
          <a:xfrm>
            <a:off x="438077" y="3920120"/>
            <a:ext cx="1529534" cy="362182"/>
          </a:xfrm>
          <a:prstGeom prst="rect">
            <a:avLst/>
          </a:prstGeom>
        </p:spPr>
        <p:txBody>
          <a:bodyPr vert="horz">
            <a:normAutofit/>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sz="1700" dirty="0" err="1"/>
              <a:t>push</a:t>
            </a:r>
            <a:r>
              <a:rPr lang="pt-BR" sz="1700" dirty="0"/>
              <a:t>(</a:t>
            </a:r>
            <a:r>
              <a:rPr lang="pt-BR" sz="1700" dirty="0" err="1"/>
              <a:t>S,i</a:t>
            </a:r>
            <a:r>
              <a:rPr lang="pt-BR" sz="1700" dirty="0"/>
              <a:t>)</a:t>
            </a:r>
          </a:p>
        </p:txBody>
      </p:sp>
      <p:pic>
        <p:nvPicPr>
          <p:cNvPr id="9" name="Picture 8" descr="A screenshot of a cell phone&#10;&#10;Description automatically generated">
            <a:extLst>
              <a:ext uri="{FF2B5EF4-FFF2-40B4-BE49-F238E27FC236}">
                <a16:creationId xmlns:a16="http://schemas.microsoft.com/office/drawing/2014/main" id="{FD82CD7A-303E-584A-9AF5-6079F99CFE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3957" y="2374847"/>
            <a:ext cx="941725" cy="1506760"/>
          </a:xfrm>
          <a:prstGeom prst="rect">
            <a:avLst/>
          </a:prstGeom>
        </p:spPr>
      </p:pic>
      <p:sp>
        <p:nvSpPr>
          <p:cNvPr id="10" name="Content Placeholder 6">
            <a:extLst>
              <a:ext uri="{FF2B5EF4-FFF2-40B4-BE49-F238E27FC236}">
                <a16:creationId xmlns:a16="http://schemas.microsoft.com/office/drawing/2014/main" id="{CD936893-D93B-5247-8520-20B2309792B0}"/>
              </a:ext>
            </a:extLst>
          </p:cNvPr>
          <p:cNvSpPr txBox="1">
            <a:spLocks/>
          </p:cNvSpPr>
          <p:nvPr/>
        </p:nvSpPr>
        <p:spPr>
          <a:xfrm>
            <a:off x="1718970" y="3920120"/>
            <a:ext cx="1529534" cy="362182"/>
          </a:xfrm>
          <a:prstGeom prst="rect">
            <a:avLst/>
          </a:prstGeom>
        </p:spPr>
        <p:txBody>
          <a:bodyPr vert="horz">
            <a:normAutofit/>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sz="1700" dirty="0"/>
              <a:t>pop(</a:t>
            </a:r>
            <a:r>
              <a:rPr lang="pt-BR" sz="1700" dirty="0" err="1"/>
              <a:t>S</a:t>
            </a:r>
            <a:r>
              <a:rPr lang="pt-BR" sz="1700" dirty="0"/>
              <a:t>)</a:t>
            </a:r>
          </a:p>
        </p:txBody>
      </p:sp>
      <p:pic>
        <p:nvPicPr>
          <p:cNvPr id="11" name="Picture 10" descr="A screenshot of a cell phone&#10;&#10;Description automatically generated">
            <a:extLst>
              <a:ext uri="{FF2B5EF4-FFF2-40B4-BE49-F238E27FC236}">
                <a16:creationId xmlns:a16="http://schemas.microsoft.com/office/drawing/2014/main" id="{456B396C-4EDC-0649-B2F1-D0FFA754E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7420" y="2360273"/>
            <a:ext cx="941725" cy="1506760"/>
          </a:xfrm>
          <a:prstGeom prst="rect">
            <a:avLst/>
          </a:prstGeom>
        </p:spPr>
      </p:pic>
      <p:sp>
        <p:nvSpPr>
          <p:cNvPr id="12" name="Content Placeholder 6">
            <a:extLst>
              <a:ext uri="{FF2B5EF4-FFF2-40B4-BE49-F238E27FC236}">
                <a16:creationId xmlns:a16="http://schemas.microsoft.com/office/drawing/2014/main" id="{9D895456-4729-AB49-AF71-B0EEF44E1DFE}"/>
              </a:ext>
            </a:extLst>
          </p:cNvPr>
          <p:cNvSpPr txBox="1">
            <a:spLocks/>
          </p:cNvSpPr>
          <p:nvPr/>
        </p:nvSpPr>
        <p:spPr>
          <a:xfrm>
            <a:off x="2811251" y="3915430"/>
            <a:ext cx="1529534" cy="362182"/>
          </a:xfrm>
          <a:prstGeom prst="rect">
            <a:avLst/>
          </a:prstGeom>
        </p:spPr>
        <p:txBody>
          <a:bodyPr vert="horz">
            <a:normAutofit lnSpcReduction="1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sz="1800" dirty="0" err="1"/>
              <a:t>push</a:t>
            </a:r>
            <a:r>
              <a:rPr lang="pt-BR" sz="1800" dirty="0"/>
              <a:t>(</a:t>
            </a:r>
            <a:r>
              <a:rPr lang="pt-BR" sz="1800" dirty="0" err="1"/>
              <a:t>S,i</a:t>
            </a:r>
            <a:r>
              <a:rPr lang="pt-BR" sz="1800" dirty="0"/>
              <a:t>)</a:t>
            </a:r>
          </a:p>
        </p:txBody>
      </p:sp>
      <p:pic>
        <p:nvPicPr>
          <p:cNvPr id="13" name="Picture 12" descr="A screenshot of a cell phone&#10;&#10;Description automatically generated">
            <a:extLst>
              <a:ext uri="{FF2B5EF4-FFF2-40B4-BE49-F238E27FC236}">
                <a16:creationId xmlns:a16="http://schemas.microsoft.com/office/drawing/2014/main" id="{B4DB9696-4FAA-C241-A8C7-300EFBF04C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2144" y="2373223"/>
            <a:ext cx="941725" cy="1506760"/>
          </a:xfrm>
          <a:prstGeom prst="rect">
            <a:avLst/>
          </a:prstGeom>
        </p:spPr>
      </p:pic>
      <p:sp>
        <p:nvSpPr>
          <p:cNvPr id="14" name="Content Placeholder 6">
            <a:extLst>
              <a:ext uri="{FF2B5EF4-FFF2-40B4-BE49-F238E27FC236}">
                <a16:creationId xmlns:a16="http://schemas.microsoft.com/office/drawing/2014/main" id="{226459AB-E181-AE4E-B826-1733BA0B6255}"/>
              </a:ext>
            </a:extLst>
          </p:cNvPr>
          <p:cNvSpPr txBox="1">
            <a:spLocks/>
          </p:cNvSpPr>
          <p:nvPr/>
        </p:nvSpPr>
        <p:spPr>
          <a:xfrm>
            <a:off x="6425537" y="3058924"/>
            <a:ext cx="431621" cy="312193"/>
          </a:xfrm>
          <a:prstGeom prst="rect">
            <a:avLst/>
          </a:prstGeom>
        </p:spPr>
        <p:txBody>
          <a:bodyPr vert="horz">
            <a:normAutofit fontScale="70000" lnSpcReduction="2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dirty="0"/>
              <a:t>...</a:t>
            </a:r>
          </a:p>
        </p:txBody>
      </p:sp>
      <p:sp>
        <p:nvSpPr>
          <p:cNvPr id="15" name="Content Placeholder 6">
            <a:extLst>
              <a:ext uri="{FF2B5EF4-FFF2-40B4-BE49-F238E27FC236}">
                <a16:creationId xmlns:a16="http://schemas.microsoft.com/office/drawing/2014/main" id="{80E24B0B-4AD1-C841-AFC9-34C516EADA17}"/>
              </a:ext>
            </a:extLst>
          </p:cNvPr>
          <p:cNvSpPr txBox="1">
            <a:spLocks/>
          </p:cNvSpPr>
          <p:nvPr/>
        </p:nvSpPr>
        <p:spPr>
          <a:xfrm>
            <a:off x="3850316" y="1989142"/>
            <a:ext cx="1529534" cy="362182"/>
          </a:xfrm>
          <a:prstGeom prst="rect">
            <a:avLst/>
          </a:prstGeom>
        </p:spPr>
        <p:txBody>
          <a:bodyPr vert="horz">
            <a:normAutofit fontScale="70000" lnSpcReduction="2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dirty="0" err="1"/>
              <a:t>multipop</a:t>
            </a:r>
            <a:r>
              <a:rPr lang="pt-BR" dirty="0"/>
              <a:t>(</a:t>
            </a:r>
            <a:r>
              <a:rPr lang="pt-BR" dirty="0" err="1"/>
              <a:t>S,i</a:t>
            </a:r>
            <a:r>
              <a:rPr lang="pt-BR" dirty="0"/>
              <a:t>)</a:t>
            </a:r>
          </a:p>
        </p:txBody>
      </p:sp>
      <p:pic>
        <p:nvPicPr>
          <p:cNvPr id="16" name="Picture 15" descr="A screenshot of a cell phone&#10;&#10;Description automatically generated">
            <a:extLst>
              <a:ext uri="{FF2B5EF4-FFF2-40B4-BE49-F238E27FC236}">
                <a16:creationId xmlns:a16="http://schemas.microsoft.com/office/drawing/2014/main" id="{1F273251-6982-7A4C-835D-830DE3700D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5992" y="2356014"/>
            <a:ext cx="941725" cy="1506760"/>
          </a:xfrm>
          <a:prstGeom prst="rect">
            <a:avLst/>
          </a:prstGeom>
        </p:spPr>
      </p:pic>
      <p:sp>
        <p:nvSpPr>
          <p:cNvPr id="17" name="Content Placeholder 6">
            <a:extLst>
              <a:ext uri="{FF2B5EF4-FFF2-40B4-BE49-F238E27FC236}">
                <a16:creationId xmlns:a16="http://schemas.microsoft.com/office/drawing/2014/main" id="{CA72EB96-402B-5544-BA23-C720790E6BBA}"/>
              </a:ext>
            </a:extLst>
          </p:cNvPr>
          <p:cNvSpPr txBox="1">
            <a:spLocks/>
          </p:cNvSpPr>
          <p:nvPr/>
        </p:nvSpPr>
        <p:spPr>
          <a:xfrm>
            <a:off x="5181490" y="3871723"/>
            <a:ext cx="1529534" cy="362182"/>
          </a:xfrm>
          <a:prstGeom prst="rect">
            <a:avLst/>
          </a:prstGeom>
        </p:spPr>
        <p:txBody>
          <a:bodyPr vert="horz">
            <a:normAutofit/>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pt-BR" sz="1700" dirty="0" err="1"/>
              <a:t>push</a:t>
            </a:r>
            <a:r>
              <a:rPr lang="pt-BR" sz="1700" dirty="0"/>
              <a:t>(</a:t>
            </a:r>
            <a:r>
              <a:rPr lang="pt-BR" sz="1700" dirty="0" err="1"/>
              <a:t>S,i</a:t>
            </a:r>
            <a:r>
              <a:rPr lang="pt-BR" sz="1700" dirty="0"/>
              <a:t>)</a:t>
            </a:r>
          </a:p>
        </p:txBody>
      </p:sp>
      <p:sp>
        <p:nvSpPr>
          <p:cNvPr id="18" name="TextBox 17">
            <a:extLst>
              <a:ext uri="{FF2B5EF4-FFF2-40B4-BE49-F238E27FC236}">
                <a16:creationId xmlns:a16="http://schemas.microsoft.com/office/drawing/2014/main" id="{4CA60680-FDC1-1E48-A2AA-FAA48166FBDB}"/>
              </a:ext>
            </a:extLst>
          </p:cNvPr>
          <p:cNvSpPr txBox="1"/>
          <p:nvPr/>
        </p:nvSpPr>
        <p:spPr>
          <a:xfrm>
            <a:off x="539552" y="5085184"/>
            <a:ext cx="4059125" cy="646331"/>
          </a:xfrm>
          <a:prstGeom prst="rect">
            <a:avLst/>
          </a:prstGeom>
          <a:noFill/>
        </p:spPr>
        <p:txBody>
          <a:bodyPr wrap="none" rtlCol="0">
            <a:spAutoFit/>
          </a:bodyPr>
          <a:lstStyle/>
          <a:p>
            <a:r>
              <a:rPr lang="pt-BR" dirty="0"/>
              <a:t>Custo total  =  </a:t>
            </a:r>
            <a:r>
              <a:rPr lang="pt-BR" dirty="0" err="1"/>
              <a:t>k</a:t>
            </a:r>
            <a:r>
              <a:rPr lang="pt-BR" dirty="0"/>
              <a:t> + </a:t>
            </a:r>
            <a:r>
              <a:rPr lang="pt-BR" dirty="0" err="1"/>
              <a:t>k</a:t>
            </a:r>
            <a:r>
              <a:rPr lang="pt-BR" dirty="0"/>
              <a:t> + ... + constante</a:t>
            </a:r>
          </a:p>
          <a:p>
            <a:r>
              <a:rPr lang="pt-BR" dirty="0"/>
              <a:t>No pior caso =&gt; 2n = O(</a:t>
            </a:r>
            <a:r>
              <a:rPr lang="pt-BR" dirty="0" err="1"/>
              <a:t>n</a:t>
            </a:r>
            <a:r>
              <a:rPr lang="pt-BR" dirty="0"/>
              <a:t>)</a:t>
            </a:r>
          </a:p>
        </p:txBody>
      </p:sp>
      <p:sp>
        <p:nvSpPr>
          <p:cNvPr id="19" name="TextBox 18">
            <a:extLst>
              <a:ext uri="{FF2B5EF4-FFF2-40B4-BE49-F238E27FC236}">
                <a16:creationId xmlns:a16="http://schemas.microsoft.com/office/drawing/2014/main" id="{64CF3839-02A4-144C-A3A9-11176039DA5C}"/>
              </a:ext>
            </a:extLst>
          </p:cNvPr>
          <p:cNvSpPr txBox="1"/>
          <p:nvPr/>
        </p:nvSpPr>
        <p:spPr>
          <a:xfrm>
            <a:off x="555958" y="5841718"/>
            <a:ext cx="4573688" cy="646331"/>
          </a:xfrm>
          <a:prstGeom prst="rect">
            <a:avLst/>
          </a:prstGeom>
          <a:noFill/>
        </p:spPr>
        <p:txBody>
          <a:bodyPr wrap="none" rtlCol="0">
            <a:spAutoFit/>
          </a:bodyPr>
          <a:lstStyle/>
          <a:p>
            <a:r>
              <a:rPr lang="pt-BR" dirty="0"/>
              <a:t>Sendo assim, o custo médio por operação:</a:t>
            </a:r>
            <a:br>
              <a:rPr lang="pt-BR" dirty="0"/>
            </a:br>
            <a:r>
              <a:rPr lang="pt-BR" dirty="0"/>
              <a:t>O(</a:t>
            </a:r>
            <a:r>
              <a:rPr lang="pt-BR" dirty="0" err="1"/>
              <a:t>n</a:t>
            </a:r>
            <a:r>
              <a:rPr lang="pt-BR" dirty="0"/>
              <a:t>)/</a:t>
            </a:r>
            <a:r>
              <a:rPr lang="pt-BR" dirty="0" err="1"/>
              <a:t>n</a:t>
            </a:r>
            <a:r>
              <a:rPr lang="pt-BR" dirty="0"/>
              <a:t> = O(1)</a:t>
            </a:r>
          </a:p>
        </p:txBody>
      </p:sp>
    </p:spTree>
    <p:extLst>
      <p:ext uri="{BB962C8B-B14F-4D97-AF65-F5344CB8AC3E}">
        <p14:creationId xmlns:p14="http://schemas.microsoft.com/office/powerpoint/2010/main" val="3444861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lcão Envidraçado">
  <a:themeElements>
    <a:clrScheme name="Balcão Envidraçado">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Balcão Envidraçado">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Balcão Envidraçado">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3521</TotalTime>
  <Words>1572</Words>
  <Application>Microsoft Macintosh PowerPoint</Application>
  <PresentationFormat>On-screen Show (4:3)</PresentationFormat>
  <Paragraphs>238</Paragraphs>
  <Slides>40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Calibri</vt:lpstr>
      <vt:lpstr>Calisto MT</vt:lpstr>
      <vt:lpstr>Cambria Math</vt:lpstr>
      <vt:lpstr>Century Schoolbook</vt:lpstr>
      <vt:lpstr>Wingdings</vt:lpstr>
      <vt:lpstr>Wingdings 2</vt:lpstr>
      <vt:lpstr>Balcão Envidraçado</vt:lpstr>
      <vt:lpstr>Análise Amortizada</vt:lpstr>
      <vt:lpstr>Análise amortizada</vt:lpstr>
      <vt:lpstr>Análise amortizada</vt:lpstr>
      <vt:lpstr>Análise amortizada</vt:lpstr>
      <vt:lpstr>Análise amortizada</vt:lpstr>
      <vt:lpstr>Análise Agregada</vt:lpstr>
      <vt:lpstr>Análise Agregada</vt:lpstr>
      <vt:lpstr>Análise Agregada</vt:lpstr>
      <vt:lpstr>Análise Agregada</vt:lpstr>
      <vt:lpstr>Análise Agregada</vt:lpstr>
      <vt:lpstr>Contador Binário</vt:lpstr>
      <vt:lpstr>Análise Agregada</vt:lpstr>
      <vt:lpstr>Análise Agregada</vt:lpstr>
      <vt:lpstr>Análise Agregada</vt:lpstr>
      <vt:lpstr>Análise Agregada</vt:lpstr>
      <vt:lpstr>Análise Agregada</vt:lpstr>
      <vt:lpstr>Tabelas dinâmicas</vt:lpstr>
      <vt:lpstr>Tabelas dinâmicas</vt:lpstr>
      <vt:lpstr>Tabelas dinâmicas</vt:lpstr>
      <vt:lpstr>Tabelas dinâmicas</vt:lpstr>
      <vt:lpstr>Análise amortizada</vt:lpstr>
      <vt:lpstr>Análise amortizada</vt:lpstr>
      <vt:lpstr>Análise amortizada</vt:lpstr>
      <vt:lpstr>Método contábil</vt:lpstr>
      <vt:lpstr>Método contábil</vt:lpstr>
      <vt:lpstr>Método contábil - Pilha</vt:lpstr>
      <vt:lpstr>Método contábil - Pilha</vt:lpstr>
      <vt:lpstr>Método contábil - Pilha</vt:lpstr>
      <vt:lpstr>Método contábil - Pilha</vt:lpstr>
      <vt:lpstr>Método contábil – contador binário</vt:lpstr>
      <vt:lpstr>Método contábil – contador binário</vt:lpstr>
      <vt:lpstr>Método contábil – contador binário</vt:lpstr>
      <vt:lpstr>Análise amortizada</vt:lpstr>
      <vt:lpstr>Método Potencial</vt:lpstr>
      <vt:lpstr>Método Potencial</vt:lpstr>
      <vt:lpstr>Método Potencial</vt:lpstr>
      <vt:lpstr>Método Potencial</vt:lpstr>
      <vt:lpstr>Método Potencial - Tabela dinâmica</vt:lpstr>
      <vt:lpstr>Método Potencial - Tabela dinâmica</vt:lpstr>
      <vt:lpstr>Método Potencial - Tabela dinâmica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Corretude de Algoritmos</dc:title>
  <dc:creator>Fabio</dc:creator>
  <cp:lastModifiedBy>Fabio Leite</cp:lastModifiedBy>
  <cp:revision>93</cp:revision>
  <dcterms:created xsi:type="dcterms:W3CDTF">2011-01-19T19:23:38Z</dcterms:created>
  <dcterms:modified xsi:type="dcterms:W3CDTF">2021-04-09T00:24:01Z</dcterms:modified>
</cp:coreProperties>
</file>

<file path=docProps/thumbnail.jpeg>
</file>